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9"/>
  </p:notesMasterIdLst>
  <p:sldIdLst>
    <p:sldId id="545" r:id="rId2"/>
    <p:sldId id="598" r:id="rId3"/>
    <p:sldId id="676" r:id="rId4"/>
    <p:sldId id="677" r:id="rId5"/>
    <p:sldId id="608" r:id="rId6"/>
    <p:sldId id="609" r:id="rId7"/>
    <p:sldId id="679" r:id="rId8"/>
    <p:sldId id="630" r:id="rId9"/>
    <p:sldId id="680" r:id="rId10"/>
    <p:sldId id="681" r:id="rId11"/>
    <p:sldId id="683" r:id="rId12"/>
    <p:sldId id="682" r:id="rId13"/>
    <p:sldId id="710" r:id="rId14"/>
    <p:sldId id="709" r:id="rId15"/>
    <p:sldId id="685" r:id="rId16"/>
    <p:sldId id="686" r:id="rId17"/>
    <p:sldId id="684" r:id="rId18"/>
    <p:sldId id="601" r:id="rId19"/>
    <p:sldId id="689" r:id="rId20"/>
    <p:sldId id="691" r:id="rId21"/>
    <p:sldId id="693" r:id="rId22"/>
    <p:sldId id="688" r:id="rId23"/>
    <p:sldId id="613" r:id="rId24"/>
    <p:sldId id="614" r:id="rId25"/>
    <p:sldId id="615" r:id="rId26"/>
    <p:sldId id="655" r:id="rId27"/>
    <p:sldId id="616" r:id="rId28"/>
    <p:sldId id="602" r:id="rId29"/>
    <p:sldId id="617" r:id="rId30"/>
    <p:sldId id="697" r:id="rId31"/>
    <p:sldId id="698" r:id="rId32"/>
    <p:sldId id="631" r:id="rId33"/>
    <p:sldId id="640" r:id="rId34"/>
    <p:sldId id="641" r:id="rId35"/>
    <p:sldId id="700" r:id="rId36"/>
    <p:sldId id="702" r:id="rId37"/>
    <p:sldId id="703" r:id="rId38"/>
    <p:sldId id="704" r:id="rId39"/>
    <p:sldId id="705" r:id="rId40"/>
    <p:sldId id="706" r:id="rId41"/>
    <p:sldId id="711" r:id="rId42"/>
    <p:sldId id="712" r:id="rId43"/>
    <p:sldId id="713" r:id="rId44"/>
    <p:sldId id="714" r:id="rId45"/>
    <p:sldId id="715" r:id="rId46"/>
    <p:sldId id="716" r:id="rId47"/>
    <p:sldId id="717" r:id="rId48"/>
    <p:sldId id="718" r:id="rId49"/>
    <p:sldId id="720" r:id="rId50"/>
    <p:sldId id="721" r:id="rId51"/>
    <p:sldId id="722" r:id="rId52"/>
    <p:sldId id="724" r:id="rId53"/>
    <p:sldId id="723" r:id="rId54"/>
    <p:sldId id="725" r:id="rId55"/>
    <p:sldId id="726" r:id="rId56"/>
    <p:sldId id="727" r:id="rId57"/>
    <p:sldId id="728" r:id="rId58"/>
    <p:sldId id="729" r:id="rId59"/>
    <p:sldId id="731" r:id="rId60"/>
    <p:sldId id="730" r:id="rId61"/>
    <p:sldId id="733" r:id="rId62"/>
    <p:sldId id="734" r:id="rId63"/>
    <p:sldId id="739" r:id="rId64"/>
    <p:sldId id="741" r:id="rId65"/>
    <p:sldId id="735" r:id="rId66"/>
    <p:sldId id="736" r:id="rId67"/>
    <p:sldId id="737" r:id="rId68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00"/>
    <a:srgbClr val="DBED6D"/>
    <a:srgbClr val="990099"/>
    <a:srgbClr val="663300"/>
    <a:srgbClr val="660066"/>
    <a:srgbClr val="949494"/>
    <a:srgbClr val="339966"/>
    <a:srgbClr val="FFFF66"/>
    <a:srgbClr val="D7EB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31" autoAdjust="0"/>
  </p:normalViewPr>
  <p:slideViewPr>
    <p:cSldViewPr>
      <p:cViewPr>
        <p:scale>
          <a:sx n="75" d="100"/>
          <a:sy n="75" d="100"/>
        </p:scale>
        <p:origin x="-990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9-20T23:14:52.729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9-20T23:14:52.729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9-20T23:14:52.729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6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6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fld id="{13E6866A-E87D-4138-AC70-166DA100E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aracter_encodin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EB52AF-8A32-48FA-BA55-715410E6EB6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80B4B0-0DA2-4D53-B3DA-5D21C5D21E1F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80B4B0-0DA2-4D53-B3DA-5D21C5D21E1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80B4B0-0DA2-4D53-B3DA-5D21C5D21E1F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EB52AF-8A32-48FA-BA55-715410E6EB68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E17904-4992-4FE8-9E43-7469304BEF4B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E17904-4992-4FE8-9E43-7469304BEF4B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E17904-4992-4FE8-9E43-7469304BEF4B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E17904-4992-4FE8-9E43-7469304BEF4B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139CDA-2C08-4F7D-94AC-9F4D9AD56192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139CDA-2C08-4F7D-94AC-9F4D9AD56192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Developed early 1970’s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AF2461-1901-4069-8A31-5CBB4E28275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E17904-4992-4FE8-9E43-7469304BEF4B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FE52C0-F4EA-483E-8845-936B8D4EC475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139CDA-2C08-4F7D-94AC-9F4D9AD5619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294F30-47E1-45E6-8ABD-F024FAEF1438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wchar_t is a wide character:  The increased datatype size allows for the use of larger coded </a:t>
            </a:r>
            <a:r>
              <a:rPr lang="en-US" altLang="en-US" smtClean="0">
                <a:hlinkClick r:id="rId3" tooltip="Character encoding"/>
              </a:rPr>
              <a:t>character sets</a:t>
            </a:r>
            <a:r>
              <a:rPr lang="en-US" altLang="en-US" smtClean="0"/>
              <a:t>. Width is compiler specific (not portable).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E0C6BD-DCAA-4FFB-930D-9E8C39891F19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BCEF8E-684A-4FBC-89BF-6F789A42C3DE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532288-AB41-4B6A-94BE-D21C9CC6CACD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0AFF87-253E-4713-81C9-49742D76884D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131582-F3B9-482A-A602-03E6FA65504C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Developed early 1970’s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AF2461-1901-4069-8A31-5CBB4E28275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784523-F662-44FE-840D-4F239B1FD6EC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FDD877-DDA4-44BC-B1F9-EB0D6DECBBB8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6AF181-873D-47DA-AEBF-02084E22164F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Developed early 1970’s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AF2461-1901-4069-8A31-5CBB4E28275B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EB52AF-8A32-48FA-BA55-715410E6EB68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46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8673CD-B732-4840-9450-1E75DE9CBE31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B7C754-C970-4C84-931E-9B31981FFA93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62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65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66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EAD22D-9190-4FA4-B254-DE9DFA788D14}" type="slidenum">
              <a:rPr lang="en-US" altLang="en-US" smtClean="0"/>
              <a:pPr/>
              <a:t>67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80B4B0-0DA2-4D53-B3DA-5D21C5D21E1F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80B4B0-0DA2-4D53-B3DA-5D21C5D21E1F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80B4B0-0DA2-4D53-B3DA-5D21C5D21E1F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14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400" b="0" smtClean="0">
                <a:latin typeface="McGrawHill-Italic" pitchFamily="2" charset="0"/>
              </a:rPr>
              <a:t>McGraw-Hill</a:t>
            </a:r>
            <a:endParaRPr lang="en-US" altLang="en-US" b="0" smtClean="0"/>
          </a:p>
        </p:txBody>
      </p:sp>
      <p:sp>
        <p:nvSpPr>
          <p:cNvPr id="15" name="Text Box 18"/>
          <p:cNvSpPr txBox="1">
            <a:spLocks noChangeArrowheads="1"/>
          </p:cNvSpPr>
          <p:nvPr userDrawn="1"/>
        </p:nvSpPr>
        <p:spPr bwMode="auto">
          <a:xfrm>
            <a:off x="4572000" y="6553200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©"/>
              <a:defRPr/>
            </a:pPr>
            <a:r>
              <a:rPr lang="en-US" altLang="en-US" sz="1400" b="0" smtClean="0">
                <a:latin typeface="McGrawHill-Italic" pitchFamily="2" charset="0"/>
              </a:rPr>
              <a:t>The McGraw-Hill Companies, Inc., 2000</a:t>
            </a:r>
            <a:endParaRPr lang="en-US" altLang="en-US" b="0" smtClean="0"/>
          </a:p>
        </p:txBody>
      </p:sp>
      <p:sp>
        <p:nvSpPr>
          <p:cNvPr id="210956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676400"/>
            <a:ext cx="7772400" cy="146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0957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 b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0F4B2BB-AB75-4406-B2C3-6C0231310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D763-65DC-4187-A257-41F52B03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9D23-7877-49C6-952F-25B833123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CE33-20EA-40D7-A16F-66C23ECF6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452D-AD36-4E99-9B81-CBC2A107A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20B6-E018-409C-B814-34B8D8654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A4FF-645E-43EE-82DF-B66E05A56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E4082-F386-40BA-A554-CC9DC3B6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B3D6-ABF9-4652-8A77-3099648C8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75E4-54FD-4086-AF52-3A61EDDC4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440B-97C4-46CD-81A8-9095D100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243638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2099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5A0DDE5E-8119-44A2-B5D1-B0ED50F1C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Text Box 15"/>
          <p:cNvSpPr txBox="1">
            <a:spLocks noChangeArrowheads="1"/>
          </p:cNvSpPr>
          <p:nvPr userDrawn="1"/>
        </p:nvSpPr>
        <p:spPr bwMode="auto">
          <a:xfrm>
            <a:off x="4572000" y="65532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©"/>
              <a:defRPr/>
            </a:pPr>
            <a:endParaRPr lang="en-US" altLang="en-US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0" y="5562600"/>
            <a:ext cx="9144000" cy="762000"/>
          </a:xfrm>
          <a:prstGeom prst="roundRect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50738DE-2FCE-4224-AB99-634E8E2E58B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6" name="Line 2"/>
          <p:cNvSpPr>
            <a:spLocks noChangeShapeType="1"/>
          </p:cNvSpPr>
          <p:nvPr/>
        </p:nvSpPr>
        <p:spPr bwMode="auto">
          <a:xfrm>
            <a:off x="228600" y="28194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266700" y="304800"/>
            <a:ext cx="861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1" name="Rectangle 18"/>
          <p:cNvSpPr>
            <a:spLocks noChangeArrowheads="1"/>
          </p:cNvSpPr>
          <p:nvPr/>
        </p:nvSpPr>
        <p:spPr bwMode="auto">
          <a:xfrm>
            <a:off x="76200" y="22098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en-US" sz="3600" dirty="0" smtClean="0">
                <a:solidFill>
                  <a:schemeClr val="hlink"/>
                </a:solidFill>
              </a:rPr>
              <a:t>			      Chapter 1-1 </a:t>
            </a:r>
            <a:r>
              <a:rPr lang="en-US" altLang="en-US" sz="2800" dirty="0">
                <a:solidFill>
                  <a:schemeClr val="hlink"/>
                </a:solidFill>
              </a:rPr>
              <a:t/>
            </a:r>
            <a:br>
              <a:rPr lang="en-US" altLang="en-US" sz="2800" dirty="0">
                <a:solidFill>
                  <a:schemeClr val="hlink"/>
                </a:solidFill>
              </a:rPr>
            </a:br>
            <a:endParaRPr lang="en-US" altLang="en-US" sz="2800" dirty="0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1828800" y="752475"/>
            <a:ext cx="622478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altLang="en-US" sz="4000" dirty="0" smtClean="0">
                <a:solidFill>
                  <a:srgbClr val="0070C0"/>
                </a:solidFill>
              </a:rPr>
              <a:t>Unit-I</a:t>
            </a:r>
            <a:r>
              <a:rPr lang="en-US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</a:t>
            </a:r>
            <a:endParaRPr lang="en-US" sz="4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Overview of the </a:t>
            </a:r>
            <a:r>
              <a:rPr lang="en-US" sz="4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 Language</a:t>
            </a:r>
          </a:p>
        </p:txBody>
      </p:sp>
      <p:sp>
        <p:nvSpPr>
          <p:cNvPr id="3094" name="Text Box 21"/>
          <p:cNvSpPr txBox="1">
            <a:spLocks noChangeArrowheads="1"/>
          </p:cNvSpPr>
          <p:nvPr/>
        </p:nvSpPr>
        <p:spPr bwMode="auto">
          <a:xfrm>
            <a:off x="80391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By: </a:t>
            </a:r>
            <a:r>
              <a:rPr lang="en-US" sz="1800" dirty="0" err="1" smtClean="0"/>
              <a:t>Ms.T.Anandhi</a:t>
            </a:r>
            <a:r>
              <a:rPr lang="en-US" sz="1800" dirty="0" smtClean="0"/>
              <a:t>, Guest Lecturer,  </a:t>
            </a:r>
            <a:r>
              <a:rPr lang="en-US" sz="1800" dirty="0" err="1" smtClean="0"/>
              <a:t>Dept.Of</a:t>
            </a:r>
            <a:r>
              <a:rPr lang="en-US" sz="1800" dirty="0" smtClean="0"/>
              <a:t> </a:t>
            </a:r>
            <a:r>
              <a:rPr lang="en-US" sz="1800" dirty="0" err="1" smtClean="0"/>
              <a:t>Comp.Sci</a:t>
            </a:r>
            <a:r>
              <a:rPr lang="en-US" sz="1800" dirty="0" smtClean="0"/>
              <a:t>., </a:t>
            </a:r>
            <a:r>
              <a:rPr lang="en-US" sz="1800" dirty="0" err="1" smtClean="0"/>
              <a:t>Periyar</a:t>
            </a:r>
            <a:r>
              <a:rPr lang="en-US" sz="1800" dirty="0" smtClean="0"/>
              <a:t> Arts </a:t>
            </a:r>
            <a:r>
              <a:rPr lang="en-US" sz="1800" dirty="0" err="1" smtClean="0"/>
              <a:t>College,Cuddalore</a:t>
            </a:r>
            <a:endParaRPr lang="en-US" sz="1800" dirty="0" smtClean="0"/>
          </a:p>
          <a:p>
            <a:pPr algn="l"/>
            <a:r>
              <a:rPr lang="en-US" sz="1800" dirty="0" smtClean="0"/>
              <a:t>Text </a:t>
            </a:r>
            <a:r>
              <a:rPr lang="en-US" sz="1800" dirty="0" smtClean="0"/>
              <a:t>book followed : Programming in ANCI C, E.Balagurusamy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9F4D7BE-20F7-4B9F-A07E-F3C430446AA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2048959" cy="52322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800" i="1" u="sng" dirty="0" smtClean="0"/>
              <a:t>Unix System</a:t>
            </a:r>
            <a:endParaRPr lang="en-US" altLang="en-US" sz="2800" i="1" u="sn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29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dirty="0" smtClean="0">
                <a:solidFill>
                  <a:srgbClr val="0070C0"/>
                </a:solidFill>
              </a:rPr>
              <a:t>1.Creating Program</a:t>
            </a:r>
            <a:endParaRPr lang="en-US" dirty="0" smtClean="0"/>
          </a:p>
          <a:p>
            <a:pPr marL="457200" indent="-457200" algn="l"/>
            <a:r>
              <a:rPr lang="en-US" dirty="0" smtClean="0"/>
              <a:t>a) 	Load Unix OS into memory</a:t>
            </a:r>
          </a:p>
          <a:p>
            <a:pPr marL="457200" indent="-457200" algn="l"/>
            <a:r>
              <a:rPr lang="en-US" dirty="0" smtClean="0"/>
              <a:t>b)   Call the editor by the command :</a:t>
            </a:r>
            <a:r>
              <a:rPr lang="en-US" dirty="0" err="1" smtClean="0">
                <a:solidFill>
                  <a:srgbClr val="009900"/>
                </a:solidFill>
              </a:rPr>
              <a:t>ed</a:t>
            </a:r>
            <a:r>
              <a:rPr lang="en-US" dirty="0" smtClean="0">
                <a:solidFill>
                  <a:srgbClr val="009900"/>
                </a:solidFill>
              </a:rPr>
              <a:t> &lt;</a:t>
            </a:r>
            <a:r>
              <a:rPr lang="en-US" i="1" dirty="0" smtClean="0">
                <a:solidFill>
                  <a:srgbClr val="009900"/>
                </a:solidFill>
              </a:rPr>
              <a:t>filename</a:t>
            </a:r>
            <a:r>
              <a:rPr lang="en-US" dirty="0" smtClean="0">
                <a:solidFill>
                  <a:srgbClr val="009900"/>
                </a:solidFill>
              </a:rPr>
              <a:t>&gt;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9900"/>
                </a:solidFill>
              </a:rPr>
              <a:t>vi &lt;filename&gt;</a:t>
            </a:r>
          </a:p>
          <a:p>
            <a:pPr marL="457200" indent="-457200" algn="l"/>
            <a:r>
              <a:rPr lang="en-US" dirty="0" smtClean="0"/>
              <a:t>c)   Our C file is created in text editor ( The editor is: vi or </a:t>
            </a:r>
            <a:r>
              <a:rPr lang="en-US" dirty="0" err="1" smtClean="0"/>
              <a:t>ed</a:t>
            </a:r>
            <a:r>
              <a:rPr lang="en-US" dirty="0" smtClean="0"/>
              <a:t>).</a:t>
            </a:r>
          </a:p>
          <a:p>
            <a:pPr marL="457200" indent="-457200" algn="l"/>
            <a:r>
              <a:rPr lang="en-US" dirty="0" smtClean="0"/>
              <a:t>d)   Save the C file with valid name and with </a:t>
            </a:r>
            <a:r>
              <a:rPr lang="en-US" i="1" dirty="0" smtClean="0"/>
              <a:t>extension</a:t>
            </a:r>
            <a:r>
              <a:rPr lang="en-US" dirty="0" smtClean="0">
                <a:solidFill>
                  <a:srgbClr val="C00000"/>
                </a:solidFill>
              </a:rPr>
              <a:t> .c</a:t>
            </a:r>
          </a:p>
          <a:p>
            <a:pPr marL="457200" indent="-457200" algn="l"/>
            <a:r>
              <a:rPr lang="en-US" dirty="0" smtClean="0"/>
              <a:t>	(</a:t>
            </a:r>
            <a:r>
              <a:rPr lang="en-US" dirty="0" err="1" smtClean="0">
                <a:solidFill>
                  <a:srgbClr val="009900"/>
                </a:solidFill>
              </a:rPr>
              <a:t>eg</a:t>
            </a:r>
            <a:r>
              <a:rPr lang="en-US" dirty="0" smtClean="0">
                <a:solidFill>
                  <a:srgbClr val="009900"/>
                </a:solidFill>
              </a:rPr>
              <a:t>:  program1.c,    </a:t>
            </a:r>
            <a:r>
              <a:rPr lang="en-US" dirty="0" err="1" smtClean="0">
                <a:solidFill>
                  <a:srgbClr val="009900"/>
                </a:solidFill>
              </a:rPr>
              <a:t>sample.c</a:t>
            </a:r>
            <a:r>
              <a:rPr lang="en-US" dirty="0" smtClean="0">
                <a:solidFill>
                  <a:srgbClr val="009900"/>
                </a:solidFill>
              </a:rPr>
              <a:t>    </a:t>
            </a:r>
            <a:r>
              <a:rPr lang="en-US" dirty="0" smtClean="0"/>
              <a:t>etc.,). It is called source program.</a:t>
            </a:r>
          </a:p>
          <a:p>
            <a:pPr marL="457200" indent="-457200" algn="l"/>
            <a:endParaRPr lang="en-US" dirty="0" smtClean="0"/>
          </a:p>
          <a:p>
            <a:pPr marL="457200" indent="-457200" algn="l"/>
            <a:r>
              <a:rPr lang="en-US" dirty="0" smtClean="0">
                <a:solidFill>
                  <a:srgbClr val="0070C0"/>
                </a:solidFill>
              </a:rPr>
              <a:t>2. Compile &amp; Linking:</a:t>
            </a:r>
          </a:p>
          <a:p>
            <a:pPr marL="457200" indent="-457200" algn="l">
              <a:buAutoNum type="alphaLcParenR"/>
            </a:pPr>
            <a:r>
              <a:rPr lang="en-US" dirty="0" smtClean="0"/>
              <a:t>To compile the program use command: </a:t>
            </a:r>
            <a:r>
              <a:rPr lang="en-US" dirty="0" smtClean="0">
                <a:solidFill>
                  <a:srgbClr val="009900"/>
                </a:solidFill>
              </a:rPr>
              <a:t>cc &lt;filename&gt;</a:t>
            </a:r>
          </a:p>
          <a:p>
            <a:pPr marL="457200" indent="-457200" algn="l"/>
            <a:r>
              <a:rPr lang="en-US" dirty="0" smtClean="0"/>
              <a:t>	    If no syntax error, the program is translated into object code &amp; saved with the extension</a:t>
            </a:r>
            <a:r>
              <a:rPr lang="en-US" dirty="0" smtClean="0">
                <a:solidFill>
                  <a:srgbClr val="C00000"/>
                </a:solidFill>
              </a:rPr>
              <a:t> .o</a:t>
            </a:r>
            <a:r>
              <a:rPr lang="en-US" dirty="0" smtClean="0"/>
              <a:t>  (</a:t>
            </a:r>
            <a:r>
              <a:rPr lang="en-US" dirty="0" err="1" smtClean="0">
                <a:solidFill>
                  <a:srgbClr val="009900"/>
                </a:solidFill>
              </a:rPr>
              <a:t>Eg</a:t>
            </a:r>
            <a:r>
              <a:rPr lang="en-US" dirty="0" smtClean="0">
                <a:solidFill>
                  <a:srgbClr val="009900"/>
                </a:solidFill>
              </a:rPr>
              <a:t>: </a:t>
            </a:r>
            <a:r>
              <a:rPr lang="en-US" dirty="0" err="1" smtClean="0">
                <a:solidFill>
                  <a:srgbClr val="009900"/>
                </a:solidFill>
              </a:rPr>
              <a:t>sample.o</a:t>
            </a:r>
            <a:r>
              <a:rPr lang="en-US" dirty="0" smtClean="0"/>
              <a:t>).</a:t>
            </a:r>
          </a:p>
          <a:p>
            <a:pPr marL="457200" indent="-457200" algn="l"/>
            <a:r>
              <a:rPr lang="en-US" dirty="0" smtClean="0"/>
              <a:t>b) Linking means putting together other files and functions needed.</a:t>
            </a:r>
          </a:p>
          <a:p>
            <a:pPr marL="457200" indent="-457200" algn="l"/>
            <a:r>
              <a:rPr lang="en-US" dirty="0" smtClean="0"/>
              <a:t>c) Compiled and linked program is called executable object code.</a:t>
            </a:r>
          </a:p>
          <a:p>
            <a:pPr marL="457200" indent="-457200" algn="l"/>
            <a:endParaRPr lang="en-US" dirty="0" smtClean="0"/>
          </a:p>
          <a:p>
            <a:pPr marL="457200" indent="-457200" algn="l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9F4D7BE-20F7-4B9F-A07E-F3C430446AA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2348721" cy="52322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800" i="1" u="sng" dirty="0" smtClean="0"/>
              <a:t>Unix System-2</a:t>
            </a:r>
            <a:endParaRPr lang="en-US" altLang="en-US" sz="2800" i="1" u="sn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dirty="0" smtClean="0">
                <a:solidFill>
                  <a:srgbClr val="0070C0"/>
                </a:solidFill>
              </a:rPr>
              <a:t>3. Executing the Program:</a:t>
            </a:r>
          </a:p>
          <a:p>
            <a:pPr marL="457200" indent="-457200" algn="l"/>
            <a:r>
              <a:rPr lang="en-US" dirty="0" smtClean="0"/>
              <a:t>	a) Program is executed by the command: </a:t>
            </a:r>
            <a:r>
              <a:rPr lang="en-US" dirty="0" err="1" smtClean="0">
                <a:solidFill>
                  <a:srgbClr val="009900"/>
                </a:solidFill>
              </a:rPr>
              <a:t>a.out</a:t>
            </a:r>
            <a:endParaRPr lang="en-US" dirty="0" smtClean="0">
              <a:solidFill>
                <a:srgbClr val="009900"/>
              </a:solidFill>
            </a:endParaRPr>
          </a:p>
          <a:p>
            <a:pPr marL="457200" indent="-457200" algn="l"/>
            <a:endParaRPr lang="en-US" dirty="0" smtClean="0"/>
          </a:p>
          <a:p>
            <a:pPr marL="457200" indent="-457200" algn="l"/>
            <a:endParaRPr lang="en-US" dirty="0" smtClean="0">
              <a:solidFill>
                <a:srgbClr val="0070C0"/>
              </a:solidFill>
            </a:endParaRPr>
          </a:p>
          <a:p>
            <a:pPr marL="457200" indent="-457200" algn="l"/>
            <a:endParaRPr lang="en-US" dirty="0" smtClean="0">
              <a:solidFill>
                <a:srgbClr val="0070C0"/>
              </a:solidFill>
            </a:endParaRPr>
          </a:p>
          <a:p>
            <a:pPr marL="457200" indent="-457200" algn="l"/>
            <a:r>
              <a:rPr lang="en-US" dirty="0" smtClean="0">
                <a:solidFill>
                  <a:srgbClr val="C00000"/>
                </a:solidFill>
              </a:rPr>
              <a:t>Creating our own executable file:</a:t>
            </a:r>
          </a:p>
          <a:p>
            <a:pPr marL="457200" indent="-457200" algn="l"/>
            <a:r>
              <a:rPr lang="en-US" dirty="0" smtClean="0"/>
              <a:t>	a) When we compile a program a default name </a:t>
            </a:r>
            <a:r>
              <a:rPr lang="en-US" dirty="0" err="1" smtClean="0"/>
              <a:t>a.out</a:t>
            </a:r>
            <a:r>
              <a:rPr lang="en-US" dirty="0" smtClean="0"/>
              <a:t> is assigned.</a:t>
            </a:r>
          </a:p>
          <a:p>
            <a:pPr marL="457200" indent="-457200" algn="l"/>
            <a:r>
              <a:rPr lang="en-US" dirty="0" smtClean="0"/>
              <a:t>	b) To preserve the executable file we give our own name to that f	file .		</a:t>
            </a:r>
            <a:r>
              <a:rPr lang="en-US" i="1" dirty="0" err="1" smtClean="0">
                <a:solidFill>
                  <a:srgbClr val="009900"/>
                </a:solidFill>
              </a:rPr>
              <a:t>Eg</a:t>
            </a:r>
            <a:r>
              <a:rPr lang="en-US" i="1" dirty="0" smtClean="0">
                <a:solidFill>
                  <a:srgbClr val="009900"/>
                </a:solidFill>
              </a:rPr>
              <a:t>: </a:t>
            </a:r>
            <a:r>
              <a:rPr lang="en-US" i="1" dirty="0" err="1" smtClean="0">
                <a:solidFill>
                  <a:srgbClr val="009900"/>
                </a:solidFill>
              </a:rPr>
              <a:t>mv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err="1" smtClean="0">
                <a:solidFill>
                  <a:srgbClr val="009900"/>
                </a:solidFill>
              </a:rPr>
              <a:t>a.out</a:t>
            </a:r>
            <a:r>
              <a:rPr lang="en-US" i="1" dirty="0" smtClean="0">
                <a:solidFill>
                  <a:srgbClr val="009900"/>
                </a:solidFill>
              </a:rPr>
              <a:t> sample3</a:t>
            </a:r>
          </a:p>
          <a:p>
            <a:pPr marL="457200" indent="-457200" algn="l"/>
            <a:endParaRPr lang="en-US" i="1" dirty="0" smtClean="0"/>
          </a:p>
          <a:p>
            <a:pPr marL="457200" indent="-457200" algn="l"/>
            <a:r>
              <a:rPr lang="en-US" dirty="0" smtClean="0">
                <a:solidFill>
                  <a:srgbClr val="C00000"/>
                </a:solidFill>
              </a:rPr>
              <a:t>Multiple Source File:</a:t>
            </a:r>
          </a:p>
          <a:p>
            <a:pPr marL="457200" indent="-457200" algn="l"/>
            <a:r>
              <a:rPr lang="en-US" i="1" dirty="0" smtClean="0"/>
              <a:t>	</a:t>
            </a:r>
            <a:r>
              <a:rPr lang="en-US" dirty="0" smtClean="0"/>
              <a:t>To Combine multiple file we use : </a:t>
            </a:r>
            <a:r>
              <a:rPr lang="en-US" i="1" dirty="0" smtClean="0"/>
              <a:t>cc &lt;file1&gt; &lt;file2&gt;</a:t>
            </a:r>
          </a:p>
          <a:p>
            <a:pPr marL="457200" indent="-457200" algn="l"/>
            <a:r>
              <a:rPr lang="en-US" i="1" dirty="0" smtClean="0"/>
              <a:t>	</a:t>
            </a:r>
            <a:r>
              <a:rPr lang="en-US" i="1" dirty="0" smtClean="0">
                <a:solidFill>
                  <a:srgbClr val="009900"/>
                </a:solidFill>
              </a:rPr>
              <a:t>	</a:t>
            </a:r>
            <a:r>
              <a:rPr lang="en-US" i="1" dirty="0" err="1" smtClean="0">
                <a:solidFill>
                  <a:srgbClr val="009900"/>
                </a:solidFill>
              </a:rPr>
              <a:t>Eg</a:t>
            </a:r>
            <a:r>
              <a:rPr lang="en-US" i="1" dirty="0" smtClean="0">
                <a:solidFill>
                  <a:srgbClr val="009900"/>
                </a:solidFill>
              </a:rPr>
              <a:t>: cc </a:t>
            </a:r>
            <a:r>
              <a:rPr lang="en-US" i="1" dirty="0" err="1" smtClean="0">
                <a:solidFill>
                  <a:srgbClr val="009900"/>
                </a:solidFill>
              </a:rPr>
              <a:t>sample.o</a:t>
            </a:r>
            <a:r>
              <a:rPr lang="en-US" i="1" dirty="0" smtClean="0">
                <a:solidFill>
                  <a:srgbClr val="009900"/>
                </a:solidFill>
              </a:rPr>
              <a:t>  </a:t>
            </a:r>
            <a:r>
              <a:rPr lang="en-US" i="1" dirty="0" err="1" smtClean="0">
                <a:solidFill>
                  <a:srgbClr val="009900"/>
                </a:solidFill>
              </a:rPr>
              <a:t>trial.o</a:t>
            </a:r>
            <a:endParaRPr lang="en-US" i="1" dirty="0" smtClean="0">
              <a:solidFill>
                <a:srgbClr val="009900"/>
              </a:solidFill>
            </a:endParaRPr>
          </a:p>
          <a:p>
            <a:pPr marL="457200" indent="-457200" algn="l"/>
            <a:r>
              <a:rPr lang="en-US" i="1" dirty="0" smtClean="0">
                <a:solidFill>
                  <a:srgbClr val="009900"/>
                </a:solidFill>
              </a:rPr>
              <a:t>	      </a:t>
            </a:r>
            <a:r>
              <a:rPr lang="en-US" i="1" dirty="0" err="1" smtClean="0">
                <a:solidFill>
                  <a:srgbClr val="009900"/>
                </a:solidFill>
              </a:rPr>
              <a:t>Eg</a:t>
            </a:r>
            <a:r>
              <a:rPr lang="en-US" i="1" dirty="0" smtClean="0">
                <a:solidFill>
                  <a:srgbClr val="009900"/>
                </a:solidFill>
              </a:rPr>
              <a:t>: cc </a:t>
            </a:r>
            <a:r>
              <a:rPr lang="en-US" i="1" dirty="0" err="1" smtClean="0">
                <a:solidFill>
                  <a:srgbClr val="009900"/>
                </a:solidFill>
              </a:rPr>
              <a:t>sample.c</a:t>
            </a:r>
            <a:r>
              <a:rPr lang="en-US" i="1" dirty="0" smtClean="0">
                <a:solidFill>
                  <a:srgbClr val="009900"/>
                </a:solidFill>
              </a:rPr>
              <a:t>  </a:t>
            </a:r>
            <a:r>
              <a:rPr lang="en-US" i="1" dirty="0" err="1" smtClean="0">
                <a:solidFill>
                  <a:srgbClr val="009900"/>
                </a:solidFill>
              </a:rPr>
              <a:t>trial.o</a:t>
            </a:r>
            <a:endParaRPr lang="en-US" i="1" dirty="0" smtClean="0">
              <a:solidFill>
                <a:srgbClr val="009900"/>
              </a:solidFill>
            </a:endParaRPr>
          </a:p>
          <a:p>
            <a:pPr marL="457200" indent="-457200" algn="l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9F4D7BE-20F7-4B9F-A07E-F3C430446AA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2848858" cy="52322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8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MS_DOS System:</a:t>
            </a:r>
            <a:endParaRPr lang="en-US" altLang="en-US" sz="2800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9296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/>
            <a:r>
              <a:rPr lang="en-US" dirty="0" smtClean="0">
                <a:solidFill>
                  <a:srgbClr val="0070C0"/>
                </a:solidFill>
              </a:rPr>
              <a:t>1. Creating Program</a:t>
            </a:r>
            <a:endParaRPr lang="en-US" dirty="0" smtClean="0"/>
          </a:p>
          <a:p>
            <a:pPr marL="457200" indent="-457200" algn="l">
              <a:buAutoNum type="alphaLcParenR"/>
            </a:pPr>
            <a:r>
              <a:rPr lang="en-US" dirty="0" smtClean="0"/>
              <a:t>Create the program using word processing program.</a:t>
            </a:r>
          </a:p>
          <a:p>
            <a:pPr marL="457200" indent="-457200" algn="l">
              <a:buAutoNum type="alphaLcParenR"/>
            </a:pPr>
            <a:r>
              <a:rPr lang="en-US" dirty="0" smtClean="0"/>
              <a:t>Save the program with </a:t>
            </a:r>
            <a:r>
              <a:rPr lang="en-US" dirty="0" smtClean="0">
                <a:solidFill>
                  <a:srgbClr val="C00000"/>
                </a:solidFill>
              </a:rPr>
              <a:t>.c </a:t>
            </a:r>
            <a:r>
              <a:rPr lang="en-US" i="1" dirty="0" smtClean="0"/>
              <a:t>extension.</a:t>
            </a:r>
          </a:p>
          <a:p>
            <a:pPr marL="457200" indent="-457200" algn="l"/>
            <a:endParaRPr lang="en-US" dirty="0" smtClean="0">
              <a:solidFill>
                <a:srgbClr val="0070C0"/>
              </a:solidFill>
            </a:endParaRPr>
          </a:p>
          <a:p>
            <a:pPr marL="457200" indent="-457200" algn="l"/>
            <a:r>
              <a:rPr lang="en-US" dirty="0" smtClean="0">
                <a:solidFill>
                  <a:srgbClr val="0070C0"/>
                </a:solidFill>
              </a:rPr>
              <a:t>2. Compile &amp; Linking:</a:t>
            </a:r>
          </a:p>
          <a:p>
            <a:pPr marL="457200" indent="-457200" algn="l">
              <a:buAutoNum type="alphaLcParenR"/>
            </a:pPr>
            <a:r>
              <a:rPr lang="en-US" dirty="0" smtClean="0"/>
              <a:t>Compiling Generates object code with 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r>
              <a:rPr lang="en-US" dirty="0" err="1" smtClean="0">
                <a:solidFill>
                  <a:srgbClr val="C00000"/>
                </a:solidFill>
              </a:rPr>
              <a:t>obj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/>
              <a:t>extension.	</a:t>
            </a:r>
          </a:p>
          <a:p>
            <a:pPr marL="457200" indent="-457200" algn="l"/>
            <a:r>
              <a:rPr lang="en-US" dirty="0" smtClean="0"/>
              <a:t>		Compilation Command: MSC &lt;filename&gt;</a:t>
            </a:r>
          </a:p>
          <a:p>
            <a:pPr marL="457200" indent="-457200" algn="l"/>
            <a:r>
              <a:rPr lang="en-US" dirty="0" smtClean="0"/>
              <a:t>		</a:t>
            </a:r>
            <a:r>
              <a:rPr lang="en-US" i="1" dirty="0" err="1" smtClean="0">
                <a:solidFill>
                  <a:srgbClr val="009900"/>
                </a:solidFill>
              </a:rPr>
              <a:t>Eg</a:t>
            </a:r>
            <a:r>
              <a:rPr lang="en-US" i="1" dirty="0" smtClean="0">
                <a:solidFill>
                  <a:srgbClr val="009900"/>
                </a:solidFill>
              </a:rPr>
              <a:t>: MSC </a:t>
            </a:r>
            <a:r>
              <a:rPr lang="en-US" i="1" dirty="0" err="1" smtClean="0">
                <a:solidFill>
                  <a:srgbClr val="009900"/>
                </a:solidFill>
              </a:rPr>
              <a:t>pay.c</a:t>
            </a:r>
            <a:r>
              <a:rPr lang="en-US" i="1" dirty="0" smtClean="0">
                <a:solidFill>
                  <a:srgbClr val="009900"/>
                </a:solidFill>
              </a:rPr>
              <a:t> </a:t>
            </a:r>
            <a:r>
              <a:rPr lang="en-US" i="1" dirty="0" smtClean="0"/>
              <a:t>	–</a:t>
            </a:r>
            <a:r>
              <a:rPr lang="en-US" dirty="0" smtClean="0"/>
              <a:t>generates object code named -pay.obj</a:t>
            </a:r>
          </a:p>
          <a:p>
            <a:pPr marL="457200" indent="-457200" algn="l">
              <a:buAutoNum type="alphaLcParenR" startAt="2"/>
            </a:pPr>
            <a:r>
              <a:rPr lang="en-US" dirty="0" smtClean="0"/>
              <a:t>Linking generates the executable file with </a:t>
            </a:r>
            <a:r>
              <a:rPr lang="en-US" dirty="0" smtClean="0">
                <a:solidFill>
                  <a:srgbClr val="C00000"/>
                </a:solidFill>
              </a:rPr>
              <a:t>.exe </a:t>
            </a:r>
            <a:r>
              <a:rPr lang="en-US" i="1" dirty="0" smtClean="0"/>
              <a:t>extension</a:t>
            </a:r>
            <a:r>
              <a:rPr lang="en-US" dirty="0" smtClean="0"/>
              <a:t>. Linking is done by the command: LINK &lt;object file&gt;</a:t>
            </a:r>
          </a:p>
          <a:p>
            <a:pPr marL="457200" indent="-457200" algn="l"/>
            <a:r>
              <a:rPr lang="en-US" dirty="0" smtClean="0"/>
              <a:t>		</a:t>
            </a:r>
            <a:r>
              <a:rPr lang="en-US" i="1" dirty="0" err="1" smtClean="0">
                <a:solidFill>
                  <a:srgbClr val="009900"/>
                </a:solidFill>
              </a:rPr>
              <a:t>Eg</a:t>
            </a:r>
            <a:r>
              <a:rPr lang="en-US" i="1" dirty="0" smtClean="0">
                <a:solidFill>
                  <a:srgbClr val="009900"/>
                </a:solidFill>
              </a:rPr>
              <a:t>: LINK pay.obj </a:t>
            </a:r>
            <a:r>
              <a:rPr lang="en-US" i="1" dirty="0" smtClean="0"/>
              <a:t>– </a:t>
            </a:r>
            <a:r>
              <a:rPr lang="en-US" dirty="0" smtClean="0"/>
              <a:t>generates executable code named – pay.exe</a:t>
            </a:r>
          </a:p>
          <a:p>
            <a:pPr marL="457200" indent="-457200" algn="l"/>
            <a:endParaRPr lang="en-US" dirty="0" smtClean="0">
              <a:solidFill>
                <a:srgbClr val="0070C0"/>
              </a:solidFill>
            </a:endParaRPr>
          </a:p>
          <a:p>
            <a:pPr marL="457200" indent="-457200" algn="l"/>
            <a:r>
              <a:rPr lang="en-US" dirty="0" smtClean="0">
                <a:solidFill>
                  <a:srgbClr val="0070C0"/>
                </a:solidFill>
              </a:rPr>
              <a:t>3. Executing the Program:</a:t>
            </a:r>
          </a:p>
          <a:p>
            <a:pPr marL="457200" indent="-457200" algn="l"/>
            <a:r>
              <a:rPr lang="en-US" dirty="0" smtClean="0"/>
              <a:t>	a) Type the file name to execute the command. </a:t>
            </a:r>
          </a:p>
          <a:p>
            <a:pPr marL="457200" indent="-457200" algn="l"/>
            <a:r>
              <a:rPr lang="en-US" dirty="0" smtClean="0"/>
              <a:t>		</a:t>
            </a:r>
            <a:r>
              <a:rPr lang="en-US" i="1" dirty="0" err="1" smtClean="0">
                <a:solidFill>
                  <a:srgbClr val="009900"/>
                </a:solidFill>
              </a:rPr>
              <a:t>Eg</a:t>
            </a:r>
            <a:r>
              <a:rPr lang="en-US" i="1" dirty="0" smtClean="0">
                <a:solidFill>
                  <a:srgbClr val="009900"/>
                </a:solidFill>
              </a:rPr>
              <a:t>: pay </a:t>
            </a:r>
            <a:r>
              <a:rPr lang="en-US" dirty="0" smtClean="0"/>
              <a:t>	- will execute that program.</a:t>
            </a:r>
          </a:p>
          <a:p>
            <a:pPr marL="457200" indent="-457200" algn="l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50738DE-2FCE-4224-AB99-634E8E2E58B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076" name="Line 2"/>
          <p:cNvSpPr>
            <a:spLocks noChangeShapeType="1"/>
          </p:cNvSpPr>
          <p:nvPr/>
        </p:nvSpPr>
        <p:spPr bwMode="auto">
          <a:xfrm>
            <a:off x="228600" y="28194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266700" y="304800"/>
            <a:ext cx="861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1" name="Rectangle 18"/>
          <p:cNvSpPr>
            <a:spLocks noChangeArrowheads="1"/>
          </p:cNvSpPr>
          <p:nvPr/>
        </p:nvSpPr>
        <p:spPr bwMode="auto">
          <a:xfrm>
            <a:off x="76200" y="22098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en-US" sz="3600" dirty="0" smtClean="0">
                <a:solidFill>
                  <a:schemeClr val="hlink"/>
                </a:solidFill>
              </a:rPr>
              <a:t>			      Chapter 1-2 </a:t>
            </a:r>
            <a:r>
              <a:rPr lang="en-US" altLang="en-US" sz="2800" dirty="0">
                <a:solidFill>
                  <a:schemeClr val="hlink"/>
                </a:solidFill>
              </a:rPr>
              <a:t/>
            </a:r>
            <a:br>
              <a:rPr lang="en-US" altLang="en-US" sz="2800" dirty="0">
                <a:solidFill>
                  <a:schemeClr val="hlink"/>
                </a:solidFill>
              </a:rPr>
            </a:br>
            <a:endParaRPr lang="en-US" altLang="en-US" sz="2800" dirty="0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990600" y="1219200"/>
            <a:ext cx="73845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Constants, Variables &amp; Data types</a:t>
            </a:r>
          </a:p>
        </p:txBody>
      </p:sp>
      <p:sp>
        <p:nvSpPr>
          <p:cNvPr id="3094" name="Text Box 21"/>
          <p:cNvSpPr txBox="1">
            <a:spLocks noChangeArrowheads="1"/>
          </p:cNvSpPr>
          <p:nvPr/>
        </p:nvSpPr>
        <p:spPr bwMode="auto">
          <a:xfrm>
            <a:off x="80391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1FB8D64-36FA-426A-AA8F-F876BE4EDEF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1069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Character Set</a:t>
            </a:r>
            <a:endParaRPr lang="en-US" alt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381000" y="1143000"/>
            <a:ext cx="8229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characters of C are grouped into four categories.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1. Letters 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Upper case:	A,B,…Z 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	Lower Case: 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a,b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,…z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 Digits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Digits from 0,1,2…9.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3. Special 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Charcters</a:t>
            </a:r>
            <a:endParaRPr lang="en-US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,  ?  ;  :  /  &amp;  &lt;  +  etc.,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4. White Spaces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Blank space, tab, new line etc.,</a:t>
            </a: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1FB8D64-36FA-426A-AA8F-F876BE4EDEF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978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Character Set-2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381000" y="1143000"/>
            <a:ext cx="82296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sz="2800" i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Trigraph</a:t>
            </a:r>
            <a:r>
              <a:rPr lang="en-US" sz="28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characters: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Some keyboards do not support certain characters. In that case 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Trigraph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characters can be used. 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Trigraph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character is sequence of three characters (two question mark followed by another character) used to enter a character, if the character is not available in keyboard.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	??=  		means  #</a:t>
            </a:r>
          </a:p>
          <a:p>
            <a:pPr algn="just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??(		means  [</a:t>
            </a:r>
          </a:p>
          <a:p>
            <a:pPr algn="just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??)		means  ]</a:t>
            </a:r>
          </a:p>
          <a:p>
            <a:pPr algn="just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??&lt;		means  {	etc.,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1FB8D64-36FA-426A-AA8F-F876BE4EDEF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453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C Tokens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381000" y="1143000"/>
            <a:ext cx="822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Smallest individual unit of a program is called token.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 tokens are of 6 types.</a:t>
            </a:r>
          </a:p>
          <a:p>
            <a:pPr algn="just" eaLnBrk="1" hangingPunct="1"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429000" y="2286000"/>
            <a:ext cx="2133600" cy="381000"/>
          </a:xfrm>
          <a:prstGeom prst="rect">
            <a:avLst/>
          </a:prstGeom>
          <a:noFill/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 Tokens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 rot="5400000">
            <a:off x="4191000" y="2971800"/>
            <a:ext cx="6096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0" y="3352800"/>
            <a:ext cx="1447800" cy="381000"/>
          </a:xfrm>
          <a:prstGeom prst="rect">
            <a:avLst/>
          </a:prstGeom>
          <a:noFill/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/>
              <a:t>Keywords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4000" y="3810000"/>
            <a:ext cx="1600200" cy="381000"/>
          </a:xfrm>
          <a:prstGeom prst="rect">
            <a:avLst/>
          </a:prstGeom>
          <a:noFill/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Identifiers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276600" y="3352800"/>
            <a:ext cx="1524000" cy="381000"/>
          </a:xfrm>
          <a:prstGeom prst="rect">
            <a:avLst/>
          </a:prstGeom>
          <a:noFill/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Constants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876800" y="3886200"/>
            <a:ext cx="1143000" cy="381000"/>
          </a:xfrm>
          <a:prstGeom prst="rect">
            <a:avLst/>
          </a:prstGeom>
          <a:noFill/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Strings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19800" y="3352800"/>
            <a:ext cx="1600200" cy="381000"/>
          </a:xfrm>
          <a:prstGeom prst="rect">
            <a:avLst/>
          </a:prstGeom>
          <a:noFill/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Operators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696200" y="3733800"/>
            <a:ext cx="1447800" cy="1066800"/>
          </a:xfrm>
          <a:prstGeom prst="rect">
            <a:avLst/>
          </a:prstGeom>
          <a:noFill/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Special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/>
              <a:t>Symbols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905794" y="3504406"/>
            <a:ext cx="6096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533400" y="3124200"/>
            <a:ext cx="4572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5106194" y="3580606"/>
            <a:ext cx="6096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6629400" y="3200400"/>
            <a:ext cx="4572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8077994" y="3428206"/>
            <a:ext cx="6096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rot="10800000" flipV="1">
            <a:off x="2209800" y="2667000"/>
            <a:ext cx="17526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rot="10800000" flipV="1">
            <a:off x="762000" y="2667000"/>
            <a:ext cx="2667000" cy="228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rot="16200000" flipH="1">
            <a:off x="4800600" y="2667000"/>
            <a:ext cx="609600" cy="609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4953000" y="2667000"/>
            <a:ext cx="1905000" cy="304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5562600" y="2590800"/>
            <a:ext cx="2819400" cy="533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1FB8D64-36FA-426A-AA8F-F876BE4EDEF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5743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Keywords &amp; Identifiers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381000" y="1219200"/>
            <a:ext cx="84582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Every word of C program must be a keyword or an identifier.</a:t>
            </a:r>
          </a:p>
          <a:p>
            <a:pPr algn="just" eaLnBrk="1" hangingPunct="1">
              <a:defRPr/>
            </a:pP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Keywords: 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reserved words with fixed meaning.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     Keywords are always written in lower case.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case, break, if, for etc.,</a:t>
            </a:r>
          </a:p>
          <a:p>
            <a:pPr algn="just" eaLnBrk="1" hangingPunct="1">
              <a:defRPr/>
            </a:pPr>
            <a:endParaRPr lang="en-US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Identifiers: 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names of variables, arrays and 			functions.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First character should be an alphabet.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Uppercase and  lowercase letters, digits 		 	and underscore are permitted.</a:t>
            </a:r>
          </a:p>
          <a:p>
            <a:pPr algn="just" eaLnBrk="1" hangingPunct="1">
              <a:defRPr/>
            </a:pPr>
            <a:endParaRPr lang="en-US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0B77A262-5796-4EAA-9CD8-72C613A0663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691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Constants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304800" y="914400"/>
            <a:ext cx="86868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Constants have fixed value that do not change during execution of program.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Its types are 1. Numeric constants 2. Character constants</a:t>
            </a: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Numeric constants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a)Integer constants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- Decimal (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123, -321, +788798) 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- Octal (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037,0517,0426)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- Hexadecimal(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0X56, 0X34BC,0X9F)</a:t>
            </a:r>
          </a:p>
          <a:p>
            <a:pPr algn="just" eaLnBrk="1" hangingPunct="1">
              <a:defRPr/>
            </a:pPr>
            <a:endParaRPr lang="en-US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b) Real constants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- Decimal notation (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0.00788, -89.234)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- Exponential notation (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12e-2,0.65e4)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0.000012  </a:t>
            </a:r>
            <a:r>
              <a:rPr lang="en-US" sz="2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 12e-6</a:t>
            </a:r>
            <a:endParaRPr lang="en-US" sz="2800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0B77A262-5796-4EAA-9CD8-72C613A0663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1486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Constants-2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228600" y="914400"/>
            <a:ext cx="86868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Character Constants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a) String Character Constants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- ‘F’      ‘5’      ‘:’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	b) String Constants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- “Hello”      “1978”     “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a+b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</a:p>
          <a:p>
            <a:pPr algn="just" eaLnBrk="1" hangingPunct="1">
              <a:defRPr/>
            </a:pPr>
            <a:endParaRPr lang="en-US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Backslash Characters:</a:t>
            </a:r>
            <a:endParaRPr lang="en-US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Backslash followed by a character is called escape sequence.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It is used in output function.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	‘\n’ 	means newline,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‘\a’	means audible bell sound.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‘\b’	means backspace</a:t>
            </a:r>
          </a:p>
          <a:p>
            <a:pPr algn="just" eaLnBrk="1" hangingPunct="1">
              <a:defRPr/>
            </a:pP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34B854B-229E-440D-A4A1-A2E7C1783AA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1742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Background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304800" y="2192338"/>
            <a:ext cx="8229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 is a structured programming language. It is considered a high-level 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language. It runs 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on many different hardware platforms.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1FB8D64-36FA-426A-AA8F-F876BE4EDEF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418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600" dirty="0" smtClean="0">
                <a:latin typeface="Arial" charset="0"/>
              </a:rPr>
              <a:t>Variables &amp; Rules for Variable names.</a:t>
            </a:r>
            <a:endParaRPr lang="en-US" altLang="en-US" sz="3600" dirty="0">
              <a:latin typeface="Arial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266700" y="2803525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304800" y="57912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4800" y="2895600"/>
            <a:ext cx="8077200" cy="769441"/>
          </a:xfrm>
          <a:prstGeom prst="rect">
            <a:avLst/>
          </a:prstGeom>
          <a:solidFill>
            <a:srgbClr val="99FF33"/>
          </a:solidFill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200" dirty="0"/>
              <a:t>An identifier must start with a letter or underscore: </a:t>
            </a:r>
            <a:br>
              <a:rPr lang="en-US" altLang="en-US" sz="2200" dirty="0"/>
            </a:br>
            <a:r>
              <a:rPr lang="en-US" altLang="en-US" sz="2200" dirty="0"/>
              <a:t>it may </a:t>
            </a:r>
            <a:r>
              <a:rPr lang="en-US" altLang="en-US" sz="2200" dirty="0" smtClean="0"/>
              <a:t>have digits but not special characters.</a:t>
            </a:r>
            <a:endParaRPr lang="en-US" altLang="en-US" sz="22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304800" y="37338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304800" y="64008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1000" y="5867400"/>
            <a:ext cx="8077200" cy="430887"/>
          </a:xfrm>
          <a:prstGeom prst="rect">
            <a:avLst/>
          </a:prstGeom>
          <a:solidFill>
            <a:srgbClr val="99FF33"/>
          </a:solidFill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200" dirty="0" smtClean="0"/>
              <a:t>Variable names are  </a:t>
            </a:r>
            <a:r>
              <a:rPr lang="en-US" altLang="en-US" sz="2200" dirty="0"/>
              <a:t>case-sensitive </a:t>
            </a:r>
            <a:r>
              <a:rPr lang="en-US" altLang="en-US" sz="2200" dirty="0" smtClean="0"/>
              <a:t>.</a:t>
            </a:r>
            <a:endParaRPr lang="en-US" altLang="en-US" sz="2200" dirty="0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304800" y="38100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4800" y="3886200"/>
            <a:ext cx="8115300" cy="430887"/>
          </a:xfrm>
          <a:prstGeom prst="rect">
            <a:avLst/>
          </a:prstGeom>
          <a:solidFill>
            <a:srgbClr val="99FF33"/>
          </a:solidFill>
          <a:ln w="762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200" dirty="0" smtClean="0"/>
              <a:t>Normally length of variable name should not be more than eight.</a:t>
            </a:r>
            <a:endParaRPr lang="en-US" altLang="en-US" sz="2200" dirty="0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304800" y="44196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"/>
          <p:cNvSpPr>
            <a:spLocks noChangeShapeType="1"/>
          </p:cNvSpPr>
          <p:nvPr/>
        </p:nvSpPr>
        <p:spPr bwMode="auto">
          <a:xfrm>
            <a:off x="304800" y="44958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04800" y="4572000"/>
            <a:ext cx="8077200" cy="430887"/>
          </a:xfrm>
          <a:prstGeom prst="rect">
            <a:avLst/>
          </a:prstGeom>
          <a:solidFill>
            <a:srgbClr val="99FF33"/>
          </a:solidFill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200" dirty="0" smtClean="0"/>
              <a:t>Keywords are not allowed as variable names.</a:t>
            </a:r>
            <a:endParaRPr lang="en-US" altLang="en-US" sz="2200" dirty="0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304800" y="50292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"/>
          <p:cNvSpPr>
            <a:spLocks noChangeShapeType="1"/>
          </p:cNvSpPr>
          <p:nvPr/>
        </p:nvSpPr>
        <p:spPr bwMode="auto">
          <a:xfrm>
            <a:off x="304800" y="51054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42900" y="5197475"/>
            <a:ext cx="8077200" cy="430887"/>
          </a:xfrm>
          <a:prstGeom prst="rect">
            <a:avLst/>
          </a:prstGeom>
          <a:solidFill>
            <a:srgbClr val="99FF33"/>
          </a:solidFill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200" dirty="0" err="1" smtClean="0"/>
              <a:t>WhiteSpace</a:t>
            </a:r>
            <a:r>
              <a:rPr lang="en-US" altLang="en-US" sz="2200" dirty="0" smtClean="0"/>
              <a:t> are not allowed.</a:t>
            </a:r>
            <a:endParaRPr lang="en-US" altLang="en-US" sz="2200" dirty="0"/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>
            <a:off x="304800" y="57150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10668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 variable name or identifier  is used to store data value. A variable may take different values during execution of the program.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2133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Rules for naming a variable: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280B4FF8-DD3B-48F5-AC00-084A4C72F14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33475"/>
            <a:ext cx="8839200" cy="320992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smtClean="0"/>
              <a:t>Examples of Valid and Invalid Names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0B77A262-5796-4EAA-9CD8-72C613A0663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0255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Data  </a:t>
            </a:r>
            <a:r>
              <a:rPr lang="en-US" altLang="en-US" sz="4000" dirty="0">
                <a:latin typeface="Arial" charset="0"/>
              </a:rPr>
              <a:t>Types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304800" y="2230438"/>
            <a:ext cx="822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 is rich in data types. Its categories are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1.  Primary Data types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2. Derived Data types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3. User-defined Data types.</a:t>
            </a: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304800" y="5060950"/>
            <a:ext cx="5715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SzPct val="117000"/>
              <a:buFont typeface="Wingdings" pitchFamily="2" charset="2"/>
              <a:buNone/>
            </a:pPr>
            <a:r>
              <a:rPr lang="en-US" altLang="en-US">
                <a:solidFill>
                  <a:schemeClr val="hlink"/>
                </a:solidFill>
              </a:rPr>
              <a:t>Void Type</a:t>
            </a:r>
            <a:endParaRPr lang="fr-FR" altLang="en-US">
              <a:solidFill>
                <a:schemeClr val="hlink"/>
              </a:solidFill>
            </a:endParaRPr>
          </a:p>
          <a:p>
            <a:pPr algn="l">
              <a:buClr>
                <a:schemeClr val="folHlink"/>
              </a:buClr>
              <a:buSzPct val="117000"/>
              <a:buFont typeface="Wingdings" pitchFamily="2" charset="2"/>
              <a:buNone/>
            </a:pPr>
            <a:r>
              <a:rPr lang="fr-FR" altLang="en-US">
                <a:solidFill>
                  <a:schemeClr val="hlink"/>
                </a:solidFill>
              </a:rPr>
              <a:t>Integral Type</a:t>
            </a:r>
          </a:p>
          <a:p>
            <a:pPr algn="l">
              <a:buClr>
                <a:schemeClr val="folHlink"/>
              </a:buClr>
              <a:buSzPct val="117000"/>
              <a:buFont typeface="Wingdings" pitchFamily="2" charset="2"/>
              <a:buNone/>
            </a:pPr>
            <a:r>
              <a:rPr lang="en-US" altLang="en-US">
                <a:solidFill>
                  <a:schemeClr val="hlink"/>
                </a:solidFill>
              </a:rPr>
              <a:t>Floating-Point Types</a:t>
            </a:r>
          </a:p>
        </p:txBody>
      </p:sp>
      <p:sp>
        <p:nvSpPr>
          <p:cNvPr id="503815" name="Text Box 7"/>
          <p:cNvSpPr txBox="1">
            <a:spLocks noChangeArrowheads="1"/>
          </p:cNvSpPr>
          <p:nvPr/>
        </p:nvSpPr>
        <p:spPr bwMode="auto">
          <a:xfrm>
            <a:off x="317500" y="4584700"/>
            <a:ext cx="37208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Primary Data types are:</a:t>
            </a:r>
            <a:endParaRPr lang="en-US" sz="2800" i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51EFA2F-2BC1-40A8-9AAE-3A9FF0D96E4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436" name="Line 2"/>
          <p:cNvSpPr>
            <a:spLocks noChangeShapeType="1"/>
          </p:cNvSpPr>
          <p:nvPr/>
        </p:nvSpPr>
        <p:spPr bwMode="auto">
          <a:xfrm>
            <a:off x="3810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048000" y="1600200"/>
            <a:ext cx="2133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Data Types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3048000"/>
            <a:ext cx="2133600" cy="457200"/>
          </a:xfrm>
          <a:prstGeom prst="rect">
            <a:avLst/>
          </a:prstGeom>
          <a:solidFill>
            <a:srgbClr val="DBED6D"/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Void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286000" y="2667000"/>
            <a:ext cx="2133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Integral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029200" y="2667000"/>
            <a:ext cx="2133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Floating point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315200" y="2667000"/>
            <a:ext cx="1600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Derived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914400" y="3733800"/>
            <a:ext cx="2133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Integer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0" y="3733800"/>
            <a:ext cx="2133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Character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4724400"/>
            <a:ext cx="2133600" cy="457200"/>
          </a:xfrm>
          <a:prstGeom prst="rect">
            <a:avLst/>
          </a:prstGeom>
          <a:solidFill>
            <a:srgbClr val="DBED6D"/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Signed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514600" y="4724400"/>
            <a:ext cx="2133600" cy="457200"/>
          </a:xfrm>
          <a:prstGeom prst="rect">
            <a:avLst/>
          </a:prstGeom>
          <a:solidFill>
            <a:srgbClr val="DBED6D"/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Unsigned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953000" y="4572000"/>
            <a:ext cx="990600" cy="457200"/>
          </a:xfrm>
          <a:prstGeom prst="rect">
            <a:avLst/>
          </a:prstGeom>
          <a:solidFill>
            <a:srgbClr val="DBED6D"/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Float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096000" y="4572000"/>
            <a:ext cx="1295400" cy="457200"/>
          </a:xfrm>
          <a:prstGeom prst="rect">
            <a:avLst/>
          </a:prstGeom>
          <a:solidFill>
            <a:srgbClr val="DBED6D"/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Double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543800" y="4495800"/>
            <a:ext cx="1371600" cy="762000"/>
          </a:xfrm>
          <a:prstGeom prst="rect">
            <a:avLst/>
          </a:prstGeom>
          <a:solidFill>
            <a:srgbClr val="DBED6D"/>
          </a:solidFill>
          <a:ln w="381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Long Double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rot="10800000" flipV="1">
            <a:off x="1143000" y="2133600"/>
            <a:ext cx="2057400" cy="838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rot="5400000">
            <a:off x="3237706" y="2400300"/>
            <a:ext cx="686594" cy="79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1" idx="2"/>
          </p:cNvCxnSpPr>
          <p:nvPr/>
        </p:nvCxnSpPr>
        <p:spPr bwMode="auto">
          <a:xfrm rot="16200000" flipH="1">
            <a:off x="4381500" y="1790700"/>
            <a:ext cx="609600" cy="1143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105400" y="2133600"/>
            <a:ext cx="2362200" cy="457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rot="10800000" flipV="1">
            <a:off x="2286000" y="3124200"/>
            <a:ext cx="609600" cy="533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13" idx="2"/>
          </p:cNvCxnSpPr>
          <p:nvPr/>
        </p:nvCxnSpPr>
        <p:spPr bwMode="auto">
          <a:xfrm rot="16200000" flipH="1">
            <a:off x="3390900" y="3086100"/>
            <a:ext cx="609600" cy="685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5067300" y="3695700"/>
            <a:ext cx="1447800" cy="304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14" idx="2"/>
            <a:endCxn id="21" idx="0"/>
          </p:cNvCxnSpPr>
          <p:nvPr/>
        </p:nvCxnSpPr>
        <p:spPr bwMode="auto">
          <a:xfrm rot="16200000" flipH="1">
            <a:off x="5695950" y="3524250"/>
            <a:ext cx="1447800" cy="6477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3124200"/>
            <a:ext cx="1371600" cy="1295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1371600" y="4267200"/>
            <a:ext cx="533400" cy="381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rot="16200000" flipH="1">
            <a:off x="2286000" y="4267200"/>
            <a:ext cx="533400" cy="381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0255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Data  </a:t>
            </a:r>
            <a:r>
              <a:rPr lang="en-US" altLang="en-US" sz="4000" dirty="0">
                <a:latin typeface="Arial" charset="0"/>
              </a:rPr>
              <a:t>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79672854-63C3-4D26-B6BC-5B2F5156CA2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9460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5" name="Line 6"/>
          <p:cNvSpPr>
            <a:spLocks noChangeShapeType="1"/>
          </p:cNvSpPr>
          <p:nvPr/>
        </p:nvSpPr>
        <p:spPr bwMode="auto">
          <a:xfrm>
            <a:off x="228600" y="252413"/>
            <a:ext cx="86106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946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" y="2216150"/>
            <a:ext cx="7165975" cy="19748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8180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/>
              <a:t>Character Types</a:t>
            </a:r>
            <a:endParaRPr lang="en-US" altLang="en-US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F94B445F-CEF3-4C7A-B955-CD8AC5D72A0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0484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1779588"/>
            <a:ext cx="8355012" cy="24876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361950" y="51054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63538" y="57150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00050" y="5197475"/>
            <a:ext cx="8077200" cy="457200"/>
          </a:xfrm>
          <a:prstGeom prst="rect">
            <a:avLst/>
          </a:prstGeom>
          <a:solidFill>
            <a:srgbClr val="99FF33"/>
          </a:solidFill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sizeof (short) ≤ sizeof (int) ≤ sizeof (long) ≤ sizeof (long long)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1000" y="4572000"/>
            <a:ext cx="874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31640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/>
              <a:t>Integer Types</a:t>
            </a:r>
            <a:endParaRPr lang="en-US" altLang="en-US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278AAD7A-A5CC-419D-AC8F-BA49EB4190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381125" y="4403725"/>
            <a:ext cx="5857875" cy="396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Typical Integer Sizes and Values for Signed Integers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1576388"/>
            <a:ext cx="8829675" cy="28432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8988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/>
              <a:t>Integer sizes</a:t>
            </a:r>
            <a:endParaRPr lang="en-US" altLang="en-US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9E2F3567-47AC-4C6A-97FD-BBE49EB9DB2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3556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2274888"/>
            <a:ext cx="6919912" cy="19161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438150" y="49530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439738" y="5562600"/>
            <a:ext cx="8153400" cy="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76250" y="5045075"/>
            <a:ext cx="8077200" cy="457200"/>
          </a:xfrm>
          <a:prstGeom prst="rect">
            <a:avLst/>
          </a:prstGeom>
          <a:solidFill>
            <a:srgbClr val="99FF33"/>
          </a:solidFill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/>
              <a:t>sizeof (float) ≤ sizeof (double) ≤ sizeof (long double)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00" y="4419600"/>
            <a:ext cx="874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762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47138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/>
              <a:t>Floating-point Types</a:t>
            </a:r>
            <a:endParaRPr lang="en-US" altLang="en-US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080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Declaring &amp; Initializing Variables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90600"/>
            <a:ext cx="84582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Variables are named memory locations 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 the specified type.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Declaration of variable 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tells the compiler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(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 The Variable name and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(ii). The data type</a:t>
            </a:r>
          </a:p>
          <a:p>
            <a:pPr algn="just" eaLnBrk="1" hangingPunct="1">
              <a:defRPr/>
            </a:pPr>
            <a:endParaRPr lang="en-US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Syntax:  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datatype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v1,v2,v3,…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vn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	:   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i,sum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 	    double average;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Initialization of  variables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syntax: &lt;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datatype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 &lt;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variable_name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&gt;=&lt;value&gt;;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       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=14;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A20603B6-636F-49C0-BF63-C456F449F7C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7652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3"/>
          <a:srcRect b="10946"/>
          <a:stretch>
            <a:fillRect/>
          </a:stretch>
        </p:blipFill>
        <p:spPr bwMode="auto">
          <a:xfrm>
            <a:off x="990600" y="1676400"/>
            <a:ext cx="6435725" cy="38100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3009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/>
              <a:t>Declaring variables of different types</a:t>
            </a:r>
            <a:endParaRPr lang="en-US" altLang="en-US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34B854B-229E-440D-A4A1-A2E7C1783AA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228600" y="0"/>
            <a:ext cx="30925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History of C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8" name="Rectangle 7"/>
          <p:cNvSpPr/>
          <p:nvPr/>
        </p:nvSpPr>
        <p:spPr bwMode="auto">
          <a:xfrm>
            <a:off x="3581400" y="1066800"/>
            <a:ext cx="1447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ALGOL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990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990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group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 bwMode="auto">
          <a:xfrm rot="16200000" flipH="1">
            <a:off x="4095750" y="1657350"/>
            <a:ext cx="457200" cy="381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3657600" y="1828800"/>
            <a:ext cx="1447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BCPL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1752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1752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Martin Richards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6" idx="2"/>
          </p:cNvCxnSpPr>
          <p:nvPr/>
        </p:nvCxnSpPr>
        <p:spPr bwMode="auto">
          <a:xfrm rot="16200000" flipH="1">
            <a:off x="4171950" y="2419350"/>
            <a:ext cx="457200" cy="381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3733800" y="2667000"/>
            <a:ext cx="1447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B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2590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62600" y="2590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Ken Thompson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2"/>
          </p:cNvCxnSpPr>
          <p:nvPr/>
        </p:nvCxnSpPr>
        <p:spPr bwMode="auto">
          <a:xfrm rot="16200000" flipH="1">
            <a:off x="4248150" y="3257550"/>
            <a:ext cx="457200" cy="381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3581400" y="3429000"/>
            <a:ext cx="1752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Traditional 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0" y="3352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3352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Dennis Richie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4" idx="2"/>
          </p:cNvCxnSpPr>
          <p:nvPr/>
        </p:nvCxnSpPr>
        <p:spPr bwMode="auto">
          <a:xfrm rot="16200000" flipH="1">
            <a:off x="4248150" y="4019550"/>
            <a:ext cx="457200" cy="381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31"/>
          <p:cNvSpPr/>
          <p:nvPr/>
        </p:nvSpPr>
        <p:spPr bwMode="auto">
          <a:xfrm>
            <a:off x="3810000" y="4267200"/>
            <a:ext cx="1447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K &amp; R 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4191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1978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62600" y="419100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Kemighan</a:t>
            </a:r>
            <a:r>
              <a:rPr lang="en-US" dirty="0" smtClean="0"/>
              <a:t> and Ritchie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2" idx="2"/>
          </p:cNvCxnSpPr>
          <p:nvPr/>
        </p:nvCxnSpPr>
        <p:spPr bwMode="auto">
          <a:xfrm rot="16200000" flipH="1">
            <a:off x="4324350" y="4857750"/>
            <a:ext cx="457200" cy="381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5"/>
          <p:cNvSpPr/>
          <p:nvPr/>
        </p:nvSpPr>
        <p:spPr bwMode="auto">
          <a:xfrm>
            <a:off x="3810000" y="5029200"/>
            <a:ext cx="1447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ANCI 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2200" y="4953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1989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638800" y="4953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ANCI Committee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2"/>
          </p:cNvCxnSpPr>
          <p:nvPr/>
        </p:nvCxnSpPr>
        <p:spPr bwMode="auto">
          <a:xfrm rot="16200000" flipH="1">
            <a:off x="4324350" y="5619750"/>
            <a:ext cx="457200" cy="381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39"/>
          <p:cNvSpPr/>
          <p:nvPr/>
        </p:nvSpPr>
        <p:spPr bwMode="auto">
          <a:xfrm>
            <a:off x="3962400" y="5791200"/>
            <a:ext cx="1447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ANCI/ISO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4600" y="5715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91200" y="5715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ISO Committee</a:t>
            </a:r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75861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User Defined Type Declaration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definition: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Assigning new name to an existing data type.	</a:t>
            </a:r>
          </a:p>
          <a:p>
            <a:pPr algn="just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typedef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units;  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units symbolizes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int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</a:p>
          <a:p>
            <a:pPr algn="just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   units batch1,batch2;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declares batch1 and batch2 as integer type</a:t>
            </a:r>
          </a:p>
          <a:p>
            <a:pPr algn="just" eaLnBrk="1" hangingPunct="1"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enum</a:t>
            </a: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algn="just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syntax: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enum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&lt;identifier&gt; {&lt;v1,v2…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vn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&gt;};</a:t>
            </a:r>
          </a:p>
          <a:p>
            <a:pPr algn="l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l" eaLnBrk="1" hangingPunct="1">
              <a:defRPr/>
            </a:pPr>
            <a:r>
              <a:rPr lang="en-US" sz="2800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 	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enum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days {Monday=1, Tuesday, Wednesday, Thursday, Friday}; 	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assigns Monday to 1 and remaining constants are assigned as 2,3,4…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75985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Declaration of storage classes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storage class decides in which portion the variable can be recognized.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Global variable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Variable declared before main function</a:t>
            </a:r>
          </a:p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Variable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Variables declared within the function.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Storage classes 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another qualifier of a variable. Its types are</a:t>
            </a:r>
          </a:p>
          <a:p>
            <a:pPr marL="514350" indent="-514350" algn="just" eaLnBrk="1" hangingPunct="1">
              <a:buAutoNum type="arabicPeriod"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auto- Local variable within a function</a:t>
            </a:r>
          </a:p>
          <a:p>
            <a:pPr marL="514350" indent="-514350" algn="just" eaLnBrk="1" hangingPunct="1">
              <a:buAutoNum type="arabicPeriod"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static- Local variable, but retain the value between function calls</a:t>
            </a:r>
          </a:p>
          <a:p>
            <a:pPr marL="514350" indent="-514350" algn="just" eaLnBrk="1" hangingPunct="1">
              <a:buAutoNum type="arabicPeriod"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extern-Global variable known to all functions.</a:t>
            </a:r>
          </a:p>
          <a:p>
            <a:pPr marL="514350" indent="-514350" algn="just" eaLnBrk="1" hangingPunct="1">
              <a:buAutoNum type="arabicPeriod"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register-Local variables stored in registers.</a:t>
            </a:r>
          </a:p>
          <a:p>
            <a:pPr marL="514350" indent="-514350" algn="just" eaLnBrk="1" hangingPunct="1">
              <a:buAutoNum type="arabicPeriod"/>
              <a:defRPr/>
            </a:pPr>
            <a:endParaRPr lang="en-US" sz="28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36ACE2AE-2E30-410A-AE3F-70B72CA5DC0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8766175" cy="48879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7254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Sample program to print sum of 3 numbers</a:t>
            </a:r>
            <a:endParaRPr lang="en-US" altLang="en-US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FDE105FB-B7B7-4C1E-987B-796FEB43E38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152400" y="441325"/>
            <a:ext cx="1944763" cy="40011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solidFill>
                  <a:schemeClr val="folHlink"/>
                </a:solidFill>
              </a:rPr>
              <a:t>PROGRAM </a:t>
            </a:r>
            <a:r>
              <a:rPr lang="en-US" altLang="en-US" sz="2000" dirty="0" smtClean="0">
                <a:solidFill>
                  <a:schemeClr val="folHlink"/>
                </a:solidFill>
              </a:rPr>
              <a:t>1-2</a:t>
            </a:r>
            <a:endParaRPr lang="en-US" altLang="en-US" sz="2000" dirty="0">
              <a:solidFill>
                <a:schemeClr val="folHlink"/>
              </a:solidFill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2133600" y="441325"/>
            <a:ext cx="4660900" cy="396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000"/>
              <a:t>Print Sum of Three Numbers </a:t>
            </a:r>
            <a:r>
              <a:rPr lang="en-US" altLang="en-US" sz="2000">
                <a:solidFill>
                  <a:schemeClr val="folHlink"/>
                </a:solidFill>
              </a:rPr>
              <a:t>(continued)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8802687" cy="460533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90893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Sample program to print sum of 3 numbers(2)</a:t>
            </a:r>
            <a:endParaRPr lang="en-US" altLang="en-US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03407-5ABC-4AC1-8BE7-B8675D4ACCA2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3"/>
          <a:srcRect l="5070" t="2518" r="7767" b="4302"/>
          <a:stretch>
            <a:fillRect/>
          </a:stretch>
        </p:blipFill>
        <p:spPr bwMode="auto">
          <a:xfrm>
            <a:off x="762000" y="2057400"/>
            <a:ext cx="7696200" cy="28194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90893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Sample program to print sum of 3 numbers(3)</a:t>
            </a:r>
            <a:endParaRPr lang="en-US" altLang="en-US" sz="3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73949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Assigning values to variables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Assignment statement:</a:t>
            </a: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Syntax:</a:t>
            </a: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variable=&lt;value&gt; or &lt;expression&gt;;</a:t>
            </a:r>
          </a:p>
          <a:p>
            <a:pPr algn="just" eaLnBrk="1" hangingPunct="1">
              <a:defRPr/>
            </a:pPr>
            <a:r>
              <a:rPr lang="en-US" sz="2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	average=23;</a:t>
            </a: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average=total/5;</a:t>
            </a: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permits multiple assignments in a line:</a:t>
            </a: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 </a:t>
            </a:r>
            <a:r>
              <a:rPr lang="en-US" sz="2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=8; j=12;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Assigning value to variable at the time of declaration is called initialization.</a:t>
            </a: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fact=1;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71096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Reading data from keyboard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</a:t>
            </a:r>
            <a:r>
              <a:rPr lang="en-US" sz="26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scanf</a:t>
            </a: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format: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scanf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(“Control string”,&amp;v1,&amp;v2…);</a:t>
            </a:r>
          </a:p>
          <a:p>
            <a:pPr algn="just" eaLnBrk="1" hangingPunct="1">
              <a:defRPr/>
            </a:pPr>
            <a:r>
              <a:rPr lang="en-US" sz="2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	</a:t>
            </a:r>
            <a:r>
              <a:rPr lang="en-US" sz="2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scanf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(“%</a:t>
            </a:r>
            <a:r>
              <a:rPr lang="en-US" sz="26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d%d”,&amp;i,&amp;j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);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control string formats the input received from keyboard.</a:t>
            </a: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Similar concept is used in </a:t>
            </a:r>
            <a:r>
              <a:rPr lang="en-US" sz="26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printf</a:t>
            </a: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statement to write data.</a:t>
            </a: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68804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Defining symbolic constant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#define:</a:t>
            </a:r>
          </a:p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While a constant used at multiple places we can define the value using #define. </a:t>
            </a:r>
            <a:r>
              <a:rPr lang="en-US" sz="26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</a:t>
            </a: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#define PI 3.14159</a:t>
            </a:r>
          </a:p>
          <a:p>
            <a:pPr algn="just" eaLnBrk="1" hangingPunct="1">
              <a:defRPr/>
            </a:pPr>
            <a:endParaRPr lang="en-US" sz="2600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Modifiability;</a:t>
            </a: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While modifying the value of a constant we need not search all the occurrences. We can just modify in only one place.</a:t>
            </a:r>
            <a:endParaRPr lang="en-US" sz="2600" i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r>
              <a:rPr lang="en-US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Understandability:</a:t>
            </a: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same number may give different meaning at different places. Assigning a value to symbolic constant can give better understanding.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4481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Defining symbolic constant-Rules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/>
              <a:t>1. Symbolic constant name follows the same rules as variable names.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2. # is the first character of define syntax.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3. No blank space between # and define keyword.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4. Blank space exists between define and name of constant.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5. Define statement does not end with semicolon.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6. Symbolic constant can not be assigned any other value.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	(for </a:t>
            </a:r>
            <a:r>
              <a:rPr lang="en-US" dirty="0" err="1" smtClean="0"/>
              <a:t>eg</a:t>
            </a:r>
            <a:r>
              <a:rPr lang="en-US" dirty="0" smtClean="0"/>
              <a:t> - in other part of a program:  </a:t>
            </a:r>
            <a:r>
              <a:rPr lang="en-US" dirty="0" smtClean="0">
                <a:solidFill>
                  <a:srgbClr val="0070C0"/>
                </a:solidFill>
              </a:rPr>
              <a:t>MAX=120; 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7. Symbolic constants are not declared of any data type.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8.Symbolic constant is defined anywhere in the program, but before the reference.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879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Declaring the variable as constant or volatile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Declaring a variable as constant: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	const </a:t>
            </a:r>
            <a:r>
              <a:rPr lang="en-US" dirty="0" err="1" smtClean="0"/>
              <a:t>int</a:t>
            </a:r>
            <a:r>
              <a:rPr lang="en-US" dirty="0" smtClean="0"/>
              <a:t> pi=3.14;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The value of pi remains the same throughout the program and can not be changed.</a:t>
            </a:r>
          </a:p>
          <a:p>
            <a:pPr algn="l">
              <a:lnSpc>
                <a:spcPct val="150000"/>
              </a:lnSpc>
            </a:pPr>
            <a:endParaRPr lang="en-US" dirty="0" smtClean="0"/>
          </a:p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Declaring a variable as volatile: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	volatile </a:t>
            </a:r>
            <a:r>
              <a:rPr lang="en-US" dirty="0" err="1" smtClean="0"/>
              <a:t>int</a:t>
            </a:r>
            <a:r>
              <a:rPr lang="en-US" dirty="0" smtClean="0"/>
              <a:t> mark;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The value of mark can be changed any time by any external source.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534B854B-229E-440D-A4A1-A2E7C1783AA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40895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Importance of C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304800" y="1600200"/>
            <a:ext cx="8229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 Robust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 Rich Built-in functions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 Can write any complex program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 Well suited for writing both system programs and   	business packages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 Efficient and fast.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 Has variety of data types and powerful operations.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 Highly portable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 Modular programming makes testing &amp; debugging 	easier.</a:t>
            </a:r>
          </a:p>
          <a:p>
            <a:pPr algn="just" eaLnBrk="1" hangingPunct="1"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&gt;&gt; Can extend itself.</a:t>
            </a:r>
          </a:p>
          <a:p>
            <a:pPr algn="just" eaLnBrk="1" hangingPunct="1">
              <a:defRPr/>
            </a:pPr>
            <a:endParaRPr lang="en-US" sz="28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63530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Overflow and Underflow of data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/>
              <a:t>	The value of variable is either too big or too small to hold.</a:t>
            </a:r>
          </a:p>
          <a:p>
            <a:pPr algn="l">
              <a:lnSpc>
                <a:spcPct val="150000"/>
              </a:lnSpc>
            </a:pPr>
            <a:endParaRPr lang="en-US" dirty="0" smtClean="0"/>
          </a:p>
          <a:p>
            <a:pPr algn="l">
              <a:lnSpc>
                <a:spcPct val="150000"/>
              </a:lnSpc>
            </a:pPr>
            <a:r>
              <a:rPr lang="en-US" dirty="0" smtClean="0"/>
              <a:t>	If a floating point value is too big it is rounded to specified    	significant digits.</a:t>
            </a:r>
          </a:p>
          <a:p>
            <a:pPr algn="l">
              <a:lnSpc>
                <a:spcPct val="150000"/>
              </a:lnSpc>
            </a:pPr>
            <a:endParaRPr lang="en-US" dirty="0" smtClean="0"/>
          </a:p>
          <a:p>
            <a:pPr algn="l">
              <a:lnSpc>
                <a:spcPct val="150000"/>
              </a:lnSpc>
            </a:pPr>
            <a:r>
              <a:rPr lang="en-US" dirty="0" smtClean="0"/>
              <a:t>	Overflow results largest possible real value.</a:t>
            </a:r>
          </a:p>
          <a:p>
            <a:pPr algn="l">
              <a:lnSpc>
                <a:spcPct val="150000"/>
              </a:lnSpc>
            </a:pPr>
            <a:endParaRPr lang="en-US" dirty="0" smtClean="0"/>
          </a:p>
          <a:p>
            <a:pPr algn="l">
              <a:lnSpc>
                <a:spcPct val="150000"/>
              </a:lnSpc>
            </a:pPr>
            <a:r>
              <a:rPr lang="en-US" dirty="0" smtClean="0"/>
              <a:t>	Underflow results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50738DE-2FCE-4224-AB99-634E8E2E58B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076" name="Line 2"/>
          <p:cNvSpPr>
            <a:spLocks noChangeShapeType="1"/>
          </p:cNvSpPr>
          <p:nvPr/>
        </p:nvSpPr>
        <p:spPr bwMode="auto">
          <a:xfrm>
            <a:off x="228600" y="28194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266700" y="304800"/>
            <a:ext cx="861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1" name="Rectangle 18"/>
          <p:cNvSpPr>
            <a:spLocks noChangeArrowheads="1"/>
          </p:cNvSpPr>
          <p:nvPr/>
        </p:nvSpPr>
        <p:spPr bwMode="auto">
          <a:xfrm>
            <a:off x="76200" y="2209800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en-US" sz="3600" dirty="0" smtClean="0">
                <a:solidFill>
                  <a:schemeClr val="hlink"/>
                </a:solidFill>
              </a:rPr>
              <a:t>			      Chapter 1-3 </a:t>
            </a:r>
            <a:r>
              <a:rPr lang="en-US" altLang="en-US" sz="2800" dirty="0">
                <a:solidFill>
                  <a:schemeClr val="hlink"/>
                </a:solidFill>
              </a:rPr>
              <a:t/>
            </a:r>
            <a:br>
              <a:rPr lang="en-US" altLang="en-US" sz="2800" dirty="0">
                <a:solidFill>
                  <a:schemeClr val="hlink"/>
                </a:solidFill>
              </a:rPr>
            </a:br>
            <a:endParaRPr lang="en-US" altLang="en-US" sz="2800" dirty="0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1371600" y="1143000"/>
            <a:ext cx="59186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Operators and Expressions</a:t>
            </a:r>
          </a:p>
        </p:txBody>
      </p:sp>
      <p:sp>
        <p:nvSpPr>
          <p:cNvPr id="3094" name="Text Box 21"/>
          <p:cNvSpPr txBox="1">
            <a:spLocks noChangeArrowheads="1"/>
          </p:cNvSpPr>
          <p:nvPr/>
        </p:nvSpPr>
        <p:spPr bwMode="auto">
          <a:xfrm>
            <a:off x="80391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2573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Operators 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2" descr="C – Operators and Expressions&#10; The symbols which are used to perform logical and mathematical&#10;operations in a C program a..."/>
          <p:cNvPicPr>
            <a:picLocks noChangeAspect="1" noChangeArrowheads="1"/>
          </p:cNvPicPr>
          <p:nvPr/>
        </p:nvPicPr>
        <p:blipFill>
          <a:blip r:embed="rId3"/>
          <a:srcRect t="29056" b="42857"/>
          <a:stretch>
            <a:fillRect/>
          </a:stretch>
        </p:blipFill>
        <p:spPr bwMode="auto">
          <a:xfrm>
            <a:off x="609600" y="2971800"/>
            <a:ext cx="8001000" cy="3404681"/>
          </a:xfrm>
          <a:prstGeom prst="rect">
            <a:avLst/>
          </a:prstGeom>
          <a:ln w="19050" cap="rnd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7200" y="1371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Operator is a symbol that tells the compiler to perform certain mathematical or logical manipulations.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2573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Operators 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 descr="C – Operators and Expressions&#10; The symbols which are used to perform logical and mathematical&#10;operations in a C program a..."/>
          <p:cNvPicPr>
            <a:picLocks noChangeAspect="1" noChangeArrowheads="1"/>
          </p:cNvPicPr>
          <p:nvPr/>
        </p:nvPicPr>
        <p:blipFill>
          <a:blip r:embed="rId3"/>
          <a:srcRect l="8777" t="54237" r="21003" b="14770"/>
          <a:stretch>
            <a:fillRect/>
          </a:stretch>
        </p:blipFill>
        <p:spPr bwMode="auto">
          <a:xfrm>
            <a:off x="914400" y="1295400"/>
            <a:ext cx="626745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22573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Operators 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2" descr="3 Relational operators&#10;These operators are used&#10;to compare the value of two&#10;variables.&#10;4 Logical operators&#10;These operators..."/>
          <p:cNvPicPr>
            <a:picLocks noChangeAspect="1" noChangeArrowheads="1"/>
          </p:cNvPicPr>
          <p:nvPr/>
        </p:nvPicPr>
        <p:blipFill>
          <a:blip r:embed="rId3"/>
          <a:srcRect l="11285" t="8717" r="19749" b="44552"/>
          <a:stretch>
            <a:fillRect/>
          </a:stretch>
        </p:blipFill>
        <p:spPr bwMode="auto">
          <a:xfrm>
            <a:off x="990600" y="1219200"/>
            <a:ext cx="6039146" cy="5297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4398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Arithmetic Operators 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 descr="3 Relational operators&#10;These operators are used&#10;to compare the value of two&#10;variables.&#10;4 Logical operators&#10;These operators..."/>
          <p:cNvPicPr>
            <a:picLocks noChangeAspect="1" noChangeArrowheads="1"/>
          </p:cNvPicPr>
          <p:nvPr/>
        </p:nvPicPr>
        <p:blipFill>
          <a:blip r:embed="rId3"/>
          <a:srcRect l="8777" t="57143" r="14734" b="7022"/>
          <a:stretch>
            <a:fillRect/>
          </a:stretch>
        </p:blipFill>
        <p:spPr bwMode="auto">
          <a:xfrm>
            <a:off x="838200" y="990600"/>
            <a:ext cx="7286368" cy="4419600"/>
          </a:xfrm>
          <a:prstGeom prst="rect">
            <a:avLst/>
          </a:prstGeom>
          <a:noFill/>
        </p:spPr>
      </p:pic>
      <p:pic>
        <p:nvPicPr>
          <p:cNvPr id="12" name="Picture 11" descr="5 % Modulus A%B&#10;Example program for C arithmetic operators:&#10; In this example program, two values “40″ and “20″ are used t..."/>
          <p:cNvPicPr>
            <a:picLocks noChangeAspect="1" noChangeArrowheads="1"/>
          </p:cNvPicPr>
          <p:nvPr/>
        </p:nvPicPr>
        <p:blipFill>
          <a:blip r:embed="rId4"/>
          <a:srcRect l="10031" t="6780" r="26019" b="84503"/>
          <a:stretch>
            <a:fillRect/>
          </a:stretch>
        </p:blipFill>
        <p:spPr bwMode="auto">
          <a:xfrm>
            <a:off x="990600" y="5105400"/>
            <a:ext cx="6019800" cy="10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439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Example program for Arithmetic operators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2" descr="5 % Modulus A%B&#10;Example program for C arithmetic operators:&#10; In this example program, two values “40″ and “20″ are used t..."/>
          <p:cNvPicPr>
            <a:picLocks noChangeAspect="1" noChangeArrowheads="1"/>
          </p:cNvPicPr>
          <p:nvPr/>
        </p:nvPicPr>
        <p:blipFill>
          <a:blip r:embed="rId3"/>
          <a:srcRect l="10031" t="27655" r="19402" b="9927"/>
          <a:stretch>
            <a:fillRect/>
          </a:stretch>
        </p:blipFill>
        <p:spPr bwMode="auto">
          <a:xfrm>
            <a:off x="1219200" y="990600"/>
            <a:ext cx="4724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4716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Assignment Operators 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 descr="Multiplication of a, b is : 800&#10;Division of a, b is : 2&#10;Modulus of a, b is : 0&#10;C – Assignment Operators&#10;Assignment operato..."/>
          <p:cNvPicPr>
            <a:picLocks noChangeAspect="1" noChangeArrowheads="1"/>
          </p:cNvPicPr>
          <p:nvPr/>
        </p:nvPicPr>
        <p:blipFill>
          <a:blip r:embed="rId3"/>
          <a:srcRect l="5016" t="19370" r="13480" b="26069"/>
          <a:stretch>
            <a:fillRect/>
          </a:stretch>
        </p:blipFill>
        <p:spPr bwMode="auto">
          <a:xfrm>
            <a:off x="1219200" y="609600"/>
            <a:ext cx="6705600" cy="581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89394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Example program for Assignment Operators 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2" descr="# include &lt;stdio.h&gt;&#10;int main()&#10;{&#10;int Total=0,i;&#10;for(i=0;i&lt;10;i++)&#10;{&#10;Total+=i; // This is same as Total = Toatal+i&#10;}&#10;printf..."/>
          <p:cNvPicPr>
            <a:picLocks noChangeAspect="1" noChangeArrowheads="1"/>
          </p:cNvPicPr>
          <p:nvPr/>
        </p:nvPicPr>
        <p:blipFill>
          <a:blip r:embed="rId3"/>
          <a:srcRect t="7232" r="17294" b="50121"/>
          <a:stretch>
            <a:fillRect/>
          </a:stretch>
        </p:blipFill>
        <p:spPr bwMode="auto">
          <a:xfrm>
            <a:off x="0" y="1143000"/>
            <a:ext cx="8077200" cy="5392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4328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Relational Operators </a:t>
            </a:r>
            <a:endParaRPr lang="en-US" altLang="en-US" sz="3200" dirty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 descr="# include &lt;stdio.h&gt;&#10;int main()&#10;{&#10;int Total=0,i;&#10;for(i=0;i&lt;10;i++)&#10;{&#10;Total+=i; // This is same as Total = Toatal+i&#10;}&#10;printf..."/>
          <p:cNvPicPr>
            <a:picLocks noChangeAspect="1" noChangeArrowheads="1"/>
          </p:cNvPicPr>
          <p:nvPr/>
        </p:nvPicPr>
        <p:blipFill>
          <a:blip r:embed="rId3"/>
          <a:srcRect l="7524" t="49395" r="15987" b="7990"/>
          <a:stretch>
            <a:fillRect/>
          </a:stretch>
        </p:blipFill>
        <p:spPr bwMode="auto">
          <a:xfrm>
            <a:off x="457200" y="609600"/>
            <a:ext cx="760614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0CD1E25E-9CA4-4E93-803C-F1778AA5A91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19200"/>
            <a:ext cx="5978525" cy="5222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5828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Structure of C program</a:t>
            </a:r>
            <a:endParaRPr lang="en-US" altLang="en-US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8452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Example program for Relational Operators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4" descr="Example program for relational operators in C:&#10; In this program, relational operator (==) is used to compare 2 values&#10;whe..."/>
          <p:cNvPicPr>
            <a:picLocks noChangeAspect="1" noChangeArrowheads="1"/>
          </p:cNvPicPr>
          <p:nvPr/>
        </p:nvPicPr>
        <p:blipFill>
          <a:blip r:embed="rId3"/>
          <a:srcRect l="9979" t="36319" r="18120" b="15804"/>
          <a:stretch>
            <a:fillRect/>
          </a:stretch>
        </p:blipFill>
        <p:spPr bwMode="auto">
          <a:xfrm>
            <a:off x="1676400" y="609600"/>
            <a:ext cx="66294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369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Logical Operators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 descr="Logical operators in C:&#10; These operators are used to perform logical operations on the given&#10;expressions.&#10; There are 3 l..."/>
          <p:cNvPicPr>
            <a:picLocks noChangeAspect="1" noChangeArrowheads="1"/>
          </p:cNvPicPr>
          <p:nvPr/>
        </p:nvPicPr>
        <p:blipFill>
          <a:blip r:embed="rId3"/>
          <a:srcRect l="7471" t="8232" r="14747" b="49525"/>
          <a:stretch>
            <a:fillRect/>
          </a:stretch>
        </p:blipFill>
        <p:spPr bwMode="auto">
          <a:xfrm>
            <a:off x="1676401" y="762000"/>
            <a:ext cx="6514252" cy="4580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4054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Logical Operators-2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2" descr="Logical operators in C:&#10; These operators are used to perform logical operations on the given&#10;expressions.&#10; There are 3 l..."/>
          <p:cNvPicPr>
            <a:picLocks noChangeAspect="1" noChangeArrowheads="1"/>
          </p:cNvPicPr>
          <p:nvPr/>
        </p:nvPicPr>
        <p:blipFill>
          <a:blip r:embed="rId3"/>
          <a:srcRect l="11117" t="49536" r="13532" b="9443"/>
          <a:stretch>
            <a:fillRect/>
          </a:stretch>
        </p:blipFill>
        <p:spPr bwMode="auto">
          <a:xfrm>
            <a:off x="1523999" y="838200"/>
            <a:ext cx="5513801" cy="3886200"/>
          </a:xfrm>
          <a:prstGeom prst="rect">
            <a:avLst/>
          </a:prstGeom>
          <a:noFill/>
        </p:spPr>
      </p:pic>
      <p:pic>
        <p:nvPicPr>
          <p:cNvPr id="12" name="Picture 2" descr="{&#10;int m=40,n=20;&#10;int o=20,p=30;&#10;if (m&gt;n &amp;&amp; m !=0)&#10;{&#10;printf(&quot;&amp;&amp; Operator : Both conditions are truen&quot;);&#10;}&#10;if (o&gt;p || p!=20)..."/>
          <p:cNvPicPr>
            <a:picLocks noChangeAspect="1" noChangeArrowheads="1"/>
          </p:cNvPicPr>
          <p:nvPr/>
        </p:nvPicPr>
        <p:blipFill>
          <a:blip r:embed="rId4"/>
          <a:srcRect l="7471" t="7264" r="15890" b="80342"/>
          <a:stretch>
            <a:fillRect/>
          </a:stretch>
        </p:blipFill>
        <p:spPr bwMode="auto">
          <a:xfrm>
            <a:off x="1447800" y="4724400"/>
            <a:ext cx="5943600" cy="118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79287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Example program for Logical Operators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 descr="{&#10;int m=40,n=20;&#10;int o=20,p=30;&#10;if (m&gt;n &amp;&amp; m !=0)&#10;{&#10;printf(&quot;&amp;&amp; Operator : Both conditions are truen&quot;);&#10;}&#10;if (o&gt;p || p!=20)..."/>
          <p:cNvPicPr>
            <a:picLocks noChangeAspect="1" noChangeArrowheads="1"/>
          </p:cNvPicPr>
          <p:nvPr/>
        </p:nvPicPr>
        <p:blipFill>
          <a:blip r:embed="rId3"/>
          <a:srcRect l="9829" t="20612" r="13532" b="9792"/>
          <a:stretch>
            <a:fillRect/>
          </a:stretch>
        </p:blipFill>
        <p:spPr bwMode="auto">
          <a:xfrm>
            <a:off x="1676400" y="761999"/>
            <a:ext cx="5292248" cy="59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1"/>
            <a:ext cx="79287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Bitwise Operators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2" descr=" &amp;&amp; operator – “if clause” becomes true only when both conditions&#10;(m&gt;n and m! =0) is true. Else, it becomes false.&#10; || O..."/>
          <p:cNvPicPr>
            <a:picLocks noChangeAspect="1" noChangeArrowheads="1"/>
          </p:cNvPicPr>
          <p:nvPr/>
        </p:nvPicPr>
        <p:blipFill>
          <a:blip r:embed="rId3"/>
          <a:srcRect t="32098" r="12278" b="9359"/>
          <a:stretch>
            <a:fillRect/>
          </a:stretch>
        </p:blipFill>
        <p:spPr bwMode="auto">
          <a:xfrm>
            <a:off x="533400" y="533400"/>
            <a:ext cx="731993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63241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Conditional / Ternary Operators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2" descr="printf(&quot;right_shift value = %dn&quot;, m &gt;&gt; 1);&#10;}&#10;Output:&#10;AND_opr value = 0&#10;OR_opr value = 120&#10;NOT_opr value = -41&#10;XOR_opr valu..."/>
          <p:cNvPicPr>
            <a:picLocks noChangeAspect="1" noChangeArrowheads="1"/>
          </p:cNvPicPr>
          <p:nvPr/>
        </p:nvPicPr>
        <p:blipFill>
          <a:blip r:embed="rId3"/>
          <a:srcRect t="35351" r="15156" b="33248"/>
          <a:stretch>
            <a:fillRect/>
          </a:stretch>
        </p:blipFill>
        <p:spPr bwMode="auto">
          <a:xfrm>
            <a:off x="0" y="1676400"/>
            <a:ext cx="8905460" cy="426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87847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Example for Conditional / Ternary Operators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 descr="printf(&quot;right_shift value = %dn&quot;, m &gt;&gt; 1);&#10;}&#10;Output:&#10;AND_opr value = 0&#10;OR_opr value = 120&#10;NOT_opr value = -41&#10;XOR_opr valu..."/>
          <p:cNvPicPr>
            <a:picLocks noChangeAspect="1" noChangeArrowheads="1"/>
          </p:cNvPicPr>
          <p:nvPr/>
        </p:nvPicPr>
        <p:blipFill>
          <a:blip r:embed="rId3"/>
          <a:srcRect l="7070" t="65387" r="16040" b="10412"/>
          <a:stretch>
            <a:fillRect/>
          </a:stretch>
        </p:blipFill>
        <p:spPr bwMode="auto">
          <a:xfrm>
            <a:off x="762000" y="1066800"/>
            <a:ext cx="6629400" cy="2701472"/>
          </a:xfrm>
          <a:prstGeom prst="rect">
            <a:avLst/>
          </a:prstGeom>
          <a:noFill/>
        </p:spPr>
      </p:pic>
      <p:pic>
        <p:nvPicPr>
          <p:cNvPr id="12" name="Picture 11" descr="printf(&quot;y value is %d&quot;, y);&#10;}&#10;Output:&#10;x value is 1&#10;y value is 2&#10;C – Increment/decrement Operators&#10; Increment operators ar..."/>
          <p:cNvPicPr>
            <a:picLocks noChangeAspect="1" noChangeArrowheads="1"/>
          </p:cNvPicPr>
          <p:nvPr/>
        </p:nvPicPr>
        <p:blipFill>
          <a:blip r:embed="rId4"/>
          <a:srcRect t="7842" r="13532" b="74334"/>
          <a:stretch>
            <a:fillRect/>
          </a:stretch>
        </p:blipFill>
        <p:spPr bwMode="auto">
          <a:xfrm>
            <a:off x="228600" y="3733800"/>
            <a:ext cx="7138359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66768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Increment / Decrement Operators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2" descr="printf(&quot;y value is %d&quot;, y);&#10;}&#10;Output:&#10;x value is 1&#10;y value is 2&#10;C – Increment/decrement Operators&#10; Increment operators ar..."/>
          <p:cNvPicPr>
            <a:picLocks noChangeAspect="1" noChangeArrowheads="1"/>
          </p:cNvPicPr>
          <p:nvPr/>
        </p:nvPicPr>
        <p:blipFill>
          <a:blip r:embed="rId3"/>
          <a:srcRect l="8725" t="27603" r="13304" b="45455"/>
          <a:stretch>
            <a:fillRect/>
          </a:stretch>
        </p:blipFill>
        <p:spPr bwMode="auto">
          <a:xfrm>
            <a:off x="1066800" y="838200"/>
            <a:ext cx="6302188" cy="2819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" y="38862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u="sng" dirty="0" smtClean="0">
                <a:solidFill>
                  <a:srgbClr val="0070C0"/>
                </a:solidFill>
              </a:rPr>
              <a:t>Eg1- </a:t>
            </a:r>
            <a:r>
              <a:rPr lang="en-US" i="1" u="sng" dirty="0" err="1" smtClean="0">
                <a:solidFill>
                  <a:srgbClr val="0070C0"/>
                </a:solidFill>
              </a:rPr>
              <a:t>preincrement</a:t>
            </a:r>
            <a:r>
              <a:rPr lang="en-US" dirty="0" smtClean="0"/>
              <a:t>:</a:t>
            </a:r>
          </a:p>
          <a:p>
            <a:pPr algn="l"/>
            <a:r>
              <a:rPr lang="en-US" dirty="0" smtClean="0"/>
              <a:t>	m=5;</a:t>
            </a:r>
          </a:p>
          <a:p>
            <a:pPr algn="l"/>
            <a:r>
              <a:rPr lang="en-US" dirty="0" smtClean="0"/>
              <a:t>	y=++m; </a:t>
            </a:r>
            <a:r>
              <a:rPr lang="en-US" dirty="0" smtClean="0">
                <a:sym typeface="Wingdings" pitchFamily="2" charset="2"/>
              </a:rPr>
              <a:t> m is incremented by 1 and y is assigned 6</a:t>
            </a:r>
          </a:p>
          <a:p>
            <a:pPr algn="l"/>
            <a:r>
              <a:rPr lang="en-US" i="1" u="sng" dirty="0" smtClean="0">
                <a:solidFill>
                  <a:srgbClr val="0070C0"/>
                </a:solidFill>
                <a:sym typeface="Wingdings" pitchFamily="2" charset="2"/>
              </a:rPr>
              <a:t>Eg2-postincrement: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	m=5;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	y=m++; y is assigned 5, then m is incremented by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36920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Special Operators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914400"/>
            <a:ext cx="838200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70000"/>
              </a:lnSpc>
              <a:buAutoNum type="arabicPeriod"/>
            </a:pPr>
            <a:r>
              <a:rPr lang="en-US" i="1" u="sng" dirty="0" smtClean="0"/>
              <a:t>Comma operator </a:t>
            </a:r>
            <a:r>
              <a:rPr lang="en-US" dirty="0" smtClean="0"/>
              <a:t>– links relative expressions together</a:t>
            </a:r>
          </a:p>
          <a:p>
            <a:pPr marL="457200" indent="-457200" algn="l">
              <a:lnSpc>
                <a:spcPct val="170000"/>
              </a:lnSpc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70C0"/>
                </a:solidFill>
              </a:rPr>
              <a:t>Eg</a:t>
            </a:r>
            <a:r>
              <a:rPr lang="en-US" dirty="0" smtClean="0">
                <a:solidFill>
                  <a:srgbClr val="0070C0"/>
                </a:solidFill>
              </a:rPr>
              <a:t>:	value=(x=10,y=12,x+y)</a:t>
            </a:r>
          </a:p>
          <a:p>
            <a:pPr marL="457200" indent="-457200" algn="l">
              <a:lnSpc>
                <a:spcPct val="170000"/>
              </a:lnSpc>
            </a:pPr>
            <a:r>
              <a:rPr lang="en-US" dirty="0" smtClean="0"/>
              <a:t>		Value of Rightmost expression is the value of overall expression.</a:t>
            </a:r>
          </a:p>
          <a:p>
            <a:pPr marL="457200" indent="-457200" algn="l">
              <a:lnSpc>
                <a:spcPct val="170000"/>
              </a:lnSpc>
              <a:buAutoNum type="arabicPeriod" startAt="2"/>
            </a:pPr>
            <a:r>
              <a:rPr lang="en-US" i="1" u="sng" dirty="0" err="1" smtClean="0"/>
              <a:t>sizeof</a:t>
            </a:r>
            <a:r>
              <a:rPr lang="en-US" dirty="0" smtClean="0"/>
              <a:t> – returns number of bytes the operand occupies.</a:t>
            </a:r>
          </a:p>
          <a:p>
            <a:pPr marL="457200" indent="-457200" algn="l">
              <a:lnSpc>
                <a:spcPct val="170000"/>
              </a:lnSpc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0070C0"/>
                </a:solidFill>
              </a:rPr>
              <a:t>Eg</a:t>
            </a:r>
            <a:r>
              <a:rPr lang="en-US" dirty="0" smtClean="0">
                <a:solidFill>
                  <a:srgbClr val="0070C0"/>
                </a:solidFill>
              </a:rPr>
              <a:t>: 	</a:t>
            </a:r>
            <a:r>
              <a:rPr lang="en-US" dirty="0" err="1" smtClean="0">
                <a:solidFill>
                  <a:srgbClr val="0070C0"/>
                </a:solidFill>
              </a:rPr>
              <a:t>sizeof</a:t>
            </a:r>
            <a:r>
              <a:rPr lang="en-US" dirty="0" smtClean="0">
                <a:solidFill>
                  <a:srgbClr val="0070C0"/>
                </a:solidFill>
              </a:rPr>
              <a:t>(sum);</a:t>
            </a:r>
          </a:p>
          <a:p>
            <a:pPr marL="457200" indent="-457200" algn="l">
              <a:lnSpc>
                <a:spcPct val="170000"/>
              </a:lnSpc>
            </a:pPr>
            <a:r>
              <a:rPr lang="en-US" dirty="0" smtClean="0">
                <a:solidFill>
                  <a:srgbClr val="0070C0"/>
                </a:solidFill>
              </a:rPr>
              <a:t>			</a:t>
            </a:r>
            <a:r>
              <a:rPr lang="en-US" dirty="0" err="1" smtClean="0">
                <a:solidFill>
                  <a:srgbClr val="0070C0"/>
                </a:solidFill>
              </a:rPr>
              <a:t>sizeof</a:t>
            </a:r>
            <a:r>
              <a:rPr lang="en-US" dirty="0" smtClean="0">
                <a:solidFill>
                  <a:srgbClr val="0070C0"/>
                </a:solidFill>
              </a:rPr>
              <a:t>(long </a:t>
            </a: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);</a:t>
            </a:r>
          </a:p>
          <a:p>
            <a:pPr marL="457200" indent="-457200" algn="l">
              <a:lnSpc>
                <a:spcPct val="170000"/>
              </a:lnSpc>
              <a:buAutoNum type="arabicPeriod" startAt="3"/>
            </a:pPr>
            <a:r>
              <a:rPr lang="en-US" u="sng" dirty="0" smtClean="0"/>
              <a:t>&amp;   *</a:t>
            </a:r>
            <a:r>
              <a:rPr lang="en-US" dirty="0" smtClean="0"/>
              <a:t>     - Pointer operator.</a:t>
            </a:r>
          </a:p>
          <a:p>
            <a:pPr marL="457200" indent="-457200" algn="l">
              <a:lnSpc>
                <a:spcPct val="170000"/>
              </a:lnSpc>
              <a:buAutoNum type="arabicPeriod" startAt="3"/>
            </a:pPr>
            <a:r>
              <a:rPr lang="en-US" u="sng" dirty="0" smtClean="0"/>
              <a:t>-&gt;   .      </a:t>
            </a:r>
            <a:r>
              <a:rPr lang="en-US" dirty="0" smtClean="0"/>
              <a:t>- member selection operator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8953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2800" dirty="0" smtClean="0">
                <a:latin typeface="Arial" charset="0"/>
              </a:rPr>
              <a:t>Arithmetic Expressions &amp; Evaluation of Expression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u="sng" dirty="0" smtClean="0"/>
              <a:t>Arithmetic expression </a:t>
            </a:r>
            <a:r>
              <a:rPr lang="en-US" dirty="0" smtClean="0"/>
              <a:t>is a combination of variables, constants and  operators.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>
                <a:solidFill>
                  <a:srgbClr val="0070C0"/>
                </a:solidFill>
              </a:rPr>
              <a:t>Eg</a:t>
            </a:r>
            <a:r>
              <a:rPr lang="en-US" dirty="0" smtClean="0">
                <a:solidFill>
                  <a:srgbClr val="0070C0"/>
                </a:solidFill>
              </a:rPr>
              <a:t>:	a*</a:t>
            </a:r>
            <a:r>
              <a:rPr lang="en-US" dirty="0" err="1" smtClean="0">
                <a:solidFill>
                  <a:srgbClr val="0070C0"/>
                </a:solidFill>
              </a:rPr>
              <a:t>b+c</a:t>
            </a:r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	(</a:t>
            </a:r>
            <a:r>
              <a:rPr lang="en-US" dirty="0" err="1" smtClean="0">
                <a:solidFill>
                  <a:srgbClr val="0070C0"/>
                </a:solidFill>
              </a:rPr>
              <a:t>m+n</a:t>
            </a:r>
            <a:r>
              <a:rPr lang="en-US" dirty="0" smtClean="0">
                <a:solidFill>
                  <a:srgbClr val="0070C0"/>
                </a:solidFill>
              </a:rPr>
              <a:t>)/(x*2)</a:t>
            </a:r>
          </a:p>
          <a:p>
            <a:pPr algn="l"/>
            <a:endParaRPr lang="en-US" dirty="0" smtClean="0"/>
          </a:p>
          <a:p>
            <a:pPr algn="l"/>
            <a:r>
              <a:rPr lang="en-US" sz="2800" u="sng" dirty="0" smtClean="0"/>
              <a:t>Evaluation of Expression:</a:t>
            </a:r>
          </a:p>
          <a:p>
            <a:pPr algn="l"/>
            <a:endParaRPr lang="en-US" sz="2800" u="sng" dirty="0" smtClean="0"/>
          </a:p>
          <a:p>
            <a:pPr algn="l"/>
            <a:r>
              <a:rPr lang="en-US" dirty="0" smtClean="0"/>
              <a:t>	The expression is evaluated first .</a:t>
            </a:r>
          </a:p>
          <a:p>
            <a:pPr algn="l"/>
            <a:r>
              <a:rPr lang="en-US" dirty="0" smtClean="0"/>
              <a:t>	The result replaces the value of the variable in the left side.</a:t>
            </a:r>
          </a:p>
          <a:p>
            <a:pPr algn="l"/>
            <a:r>
              <a:rPr lang="en-US" dirty="0" smtClean="0"/>
              <a:t>	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err="1" smtClean="0">
                <a:solidFill>
                  <a:srgbClr val="0070C0"/>
                </a:solidFill>
              </a:rPr>
              <a:t>Eg</a:t>
            </a:r>
            <a:r>
              <a:rPr lang="en-US" dirty="0" smtClean="0">
                <a:solidFill>
                  <a:srgbClr val="0070C0"/>
                </a:solidFill>
              </a:rPr>
              <a:t>: x= </a:t>
            </a:r>
            <a:r>
              <a:rPr lang="en-US" dirty="0" err="1" smtClean="0">
                <a:solidFill>
                  <a:srgbClr val="0070C0"/>
                </a:solidFill>
              </a:rPr>
              <a:t>a+b</a:t>
            </a:r>
            <a:r>
              <a:rPr lang="en-US" dirty="0" smtClean="0">
                <a:solidFill>
                  <a:srgbClr val="0070C0"/>
                </a:solidFill>
              </a:rPr>
              <a:t>*c;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48A67958-56B0-4BA2-AD9B-9D372993EE9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172" name="Line 2"/>
          <p:cNvSpPr>
            <a:spLocks noChangeShapeType="1"/>
          </p:cNvSpPr>
          <p:nvPr/>
        </p:nvSpPr>
        <p:spPr bwMode="auto">
          <a:xfrm>
            <a:off x="381000" y="45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3" y="1447800"/>
            <a:ext cx="7496175" cy="32893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4232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Sample program</a:t>
            </a:r>
            <a:endParaRPr lang="en-US" altLang="en-US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433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Operator Precedence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 descr="https://media.geeksforgeeks.org/wp-content/uploads/20190708163349/Operators-Precedence.jpg"/>
          <p:cNvPicPr>
            <a:picLocks noChangeAspect="1" noChangeArrowheads="1"/>
          </p:cNvPicPr>
          <p:nvPr/>
        </p:nvPicPr>
        <p:blipFill>
          <a:blip r:embed="rId3"/>
          <a:srcRect l="9346" t="10496" r="13084" b="7036"/>
          <a:stretch>
            <a:fillRect/>
          </a:stretch>
        </p:blipFill>
        <p:spPr bwMode="auto">
          <a:xfrm>
            <a:off x="1371600" y="1524000"/>
            <a:ext cx="6324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62664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Some Computational Problems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i="1" u="sng" dirty="0" smtClean="0"/>
              <a:t>Approximation Error: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	Floating point value gives only approximations. Errors due to the approximation sometimes leads to serious problems.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	</a:t>
            </a:r>
            <a:r>
              <a:rPr lang="en-US" dirty="0" err="1" smtClean="0">
                <a:solidFill>
                  <a:srgbClr val="0070C0"/>
                </a:solidFill>
              </a:rPr>
              <a:t>Eg</a:t>
            </a:r>
            <a:r>
              <a:rPr lang="en-US" dirty="0" smtClean="0">
                <a:solidFill>
                  <a:srgbClr val="0070C0"/>
                </a:solidFill>
              </a:rPr>
              <a:t>: 	a=1.0/3.0;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		b=a*3.0;</a:t>
            </a:r>
          </a:p>
          <a:p>
            <a:pPr algn="l"/>
            <a:r>
              <a:rPr lang="en-US" dirty="0" smtClean="0"/>
              <a:t>It is not guaranteed that b will be 1, because of the approximation.</a:t>
            </a:r>
          </a:p>
          <a:p>
            <a:pPr algn="l"/>
            <a:endParaRPr lang="en-US" dirty="0" smtClean="0"/>
          </a:p>
          <a:p>
            <a:pPr algn="l"/>
            <a:r>
              <a:rPr lang="en-US" sz="2800" i="1" u="sng" dirty="0" smtClean="0"/>
              <a:t>Divide by zero: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	When we try to divide a number by zero will result abnormal termination or meaningless error.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67329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Type Conversions in Expressions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 descr="https://media.geeksforgeeks.org/wp-content/cdn-uploads/Implicit-Type-Conversion-in-c.png"/>
          <p:cNvPicPr>
            <a:picLocks noChangeAspect="1" noChangeArrowheads="1"/>
          </p:cNvPicPr>
          <p:nvPr/>
        </p:nvPicPr>
        <p:blipFill>
          <a:blip r:embed="rId3"/>
          <a:srcRect l="22000" t="4075" r="20000" b="4924"/>
          <a:stretch>
            <a:fillRect/>
          </a:stretch>
        </p:blipFill>
        <p:spPr bwMode="auto">
          <a:xfrm>
            <a:off x="4038600" y="1143000"/>
            <a:ext cx="4419600" cy="5105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685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 Conversion from one type to another are of two types.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3716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>
                <a:solidFill>
                  <a:srgbClr val="0070C0"/>
                </a:solidFill>
              </a:rPr>
              <a:t>1.Implicit Conversion</a:t>
            </a:r>
          </a:p>
          <a:p>
            <a:pPr algn="l"/>
            <a:r>
              <a:rPr lang="en-US" dirty="0" smtClean="0"/>
              <a:t>      </a:t>
            </a:r>
          </a:p>
          <a:p>
            <a:pPr algn="l"/>
            <a:r>
              <a:rPr lang="en-US" dirty="0" smtClean="0"/>
              <a:t>	Implicit conversion always convert lower data type into higher one.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2. Explicit Conversion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	Explicit conversion can be used to convert higher data type into lower type.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2857500" y="3848100"/>
            <a:ext cx="32766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790312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An example of implicit conversion </a:t>
            </a:r>
            <a:endParaRPr kumimoji="0" lang="en-US" sz="27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#include&lt;</a:t>
            </a:r>
            <a:r>
              <a:rPr kumimoji="0" lang="en-US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stdio.h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main()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 </a:t>
            </a:r>
            <a:r>
              <a:rPr kumimoji="0" lang="en-US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x = 10;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// integer x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char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y = 'a';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// character c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y implicitly converted to int. ASCII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value of 'a' is 97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x = x + y;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 x is implicitly converted to float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float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z = x + 1.0;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 </a:t>
            </a:r>
            <a:r>
              <a:rPr kumimoji="0" lang="en-US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printf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("x = %d, z = %f", x, z);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Courier New" pitchFamily="49" charset="0"/>
              </a:rPr>
              <a:t>    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0;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 </a:t>
            </a:r>
            <a:endParaRPr kumimoji="0" lang="en-US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0"/>
            <a:ext cx="6014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Implicit Conversions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25CE33-20EA-40D7-A16F-66C23ECF6C2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media.geeksforgeeks.org/wp-content/cdn-uploads/Explicit-Type-Conversion.png"/>
          <p:cNvPicPr/>
          <p:nvPr/>
        </p:nvPicPr>
        <p:blipFill>
          <a:blip r:embed="rId2"/>
          <a:srcRect l="6944" t="5263" r="9722" b="7895"/>
          <a:stretch>
            <a:fillRect/>
          </a:stretch>
        </p:blipFill>
        <p:spPr bwMode="auto">
          <a:xfrm>
            <a:off x="381000" y="16002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53000" y="457200"/>
            <a:ext cx="4191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#include&lt;</a:t>
            </a:r>
            <a:r>
              <a:rPr lang="en-US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stdio.h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Courier New" pitchFamily="49" charset="0"/>
              </a:rPr>
              <a:t> </a:t>
            </a:r>
            <a:r>
              <a:rPr lang="en-US" sz="2800" dirty="0" smtClean="0">
                <a:ea typeface="Times New Roman" pitchFamily="18" charset="0"/>
                <a:cs typeface="Times New Roman" pitchFamily="18" charset="0"/>
              </a:rPr>
              <a:t> 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main()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{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Courier New" pitchFamily="49" charset="0"/>
              </a:rPr>
              <a:t>    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double</a:t>
            </a:r>
            <a:r>
              <a:rPr lang="en-US" sz="2800" dirty="0" smtClean="0">
                <a:latin typeface="Consolas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x = 1.2;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Courier New" pitchFamily="49" charset="0"/>
              </a:rPr>
              <a:t> </a:t>
            </a:r>
            <a:r>
              <a:rPr lang="en-US" sz="2800" dirty="0" smtClean="0">
                <a:ea typeface="Times New Roman" pitchFamily="18" charset="0"/>
                <a:cs typeface="Times New Roman" pitchFamily="18" charset="0"/>
              </a:rPr>
              <a:t> 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Courier New" pitchFamily="49" charset="0"/>
              </a:rPr>
              <a:t> 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//Explicit Conversion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Courier New" pitchFamily="49" charset="0"/>
              </a:rPr>
              <a:t>  </a:t>
            </a:r>
            <a:r>
              <a:rPr lang="en-US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sum = (</a:t>
            </a:r>
            <a:r>
              <a:rPr lang="en-US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)x + 1;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Courier New" pitchFamily="49" charset="0"/>
              </a:rPr>
              <a:t>    </a:t>
            </a:r>
            <a:r>
              <a:rPr lang="en-US" dirty="0" err="1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printf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("sum = %d", sum);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Courier New" pitchFamily="49" charset="0"/>
              </a:rPr>
              <a:t>    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return</a:t>
            </a:r>
            <a:r>
              <a:rPr lang="en-US" sz="2800" dirty="0" smtClean="0">
                <a:latin typeface="Consolas" pitchFamily="49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0;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}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0"/>
            <a:ext cx="6037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Explicit Conversions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25CE33-20EA-40D7-A16F-66C23ECF6C2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1447800" y="2209800"/>
            <a:ext cx="2057400" cy="609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rot="10800000">
            <a:off x="1447800" y="3581400"/>
            <a:ext cx="2057400" cy="457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771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3200" dirty="0" smtClean="0">
                <a:latin typeface="Arial" charset="0"/>
              </a:rPr>
              <a:t>Operator precedence and </a:t>
            </a:r>
            <a:r>
              <a:rPr lang="en-US" altLang="en-US" sz="3200" dirty="0" err="1" smtClean="0">
                <a:latin typeface="Arial" charset="0"/>
              </a:rPr>
              <a:t>associativity</a:t>
            </a:r>
            <a:endParaRPr lang="en-US" altLang="en-US" sz="3200" dirty="0" smtClean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228600" y="914400"/>
            <a:ext cx="8458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>
              <a:defRPr/>
            </a:pPr>
            <a:endParaRPr lang="en-US" sz="26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2" descr="https://media.geeksforgeeks.org/wp-content/uploads/20190708173715/Operator-Precedence-and-Associativity-2.jpg"/>
          <p:cNvPicPr>
            <a:picLocks noChangeAspect="1" noChangeArrowheads="1"/>
          </p:cNvPicPr>
          <p:nvPr/>
        </p:nvPicPr>
        <p:blipFill>
          <a:blip r:embed="rId3" cstate="print"/>
          <a:srcRect l="3333" t="24036" r="35454" b="15818"/>
          <a:stretch>
            <a:fillRect/>
          </a:stretch>
        </p:blipFill>
        <p:spPr bwMode="auto">
          <a:xfrm>
            <a:off x="457200" y="766121"/>
            <a:ext cx="8257580" cy="534160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6096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/ and * have same precedent, but Left to Right(LTR) </a:t>
            </a:r>
            <a:r>
              <a:rPr lang="en-US" dirty="0" err="1" smtClean="0"/>
              <a:t>associativity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4000" dirty="0" smtClean="0"/>
              <a:t>Mathematical Functions</a:t>
            </a:r>
            <a:endParaRPr lang="en-US" altLang="en-US" sz="4000" dirty="0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3200" dirty="0" smtClean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457200" y="533400"/>
            <a:ext cx="8382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acos</a:t>
            </a:r>
            <a:r>
              <a:rPr lang="en-US" dirty="0" smtClean="0"/>
              <a:t>(x)	- Arc cosine of x</a:t>
            </a:r>
          </a:p>
          <a:p>
            <a:pPr algn="l"/>
            <a:r>
              <a:rPr lang="en-US" dirty="0" err="1" smtClean="0"/>
              <a:t>asin</a:t>
            </a:r>
            <a:r>
              <a:rPr lang="en-US" dirty="0" smtClean="0"/>
              <a:t>(x)		- Arc sine of x</a:t>
            </a:r>
          </a:p>
          <a:p>
            <a:pPr algn="l"/>
            <a:r>
              <a:rPr lang="en-US" dirty="0" err="1" smtClean="0"/>
              <a:t>atan</a:t>
            </a:r>
            <a:r>
              <a:rPr lang="en-US" dirty="0" smtClean="0"/>
              <a:t>(x)	- Arc tangent of x</a:t>
            </a:r>
          </a:p>
          <a:p>
            <a:pPr algn="l"/>
            <a:r>
              <a:rPr lang="en-US" dirty="0" err="1" smtClean="0"/>
              <a:t>cos</a:t>
            </a:r>
            <a:r>
              <a:rPr lang="en-US" dirty="0" smtClean="0"/>
              <a:t>(x)		- cosine of x</a:t>
            </a:r>
          </a:p>
          <a:p>
            <a:pPr algn="l"/>
            <a:r>
              <a:rPr lang="en-US" dirty="0" smtClean="0"/>
              <a:t>sin(x)		- sine of x</a:t>
            </a:r>
          </a:p>
          <a:p>
            <a:pPr algn="l"/>
            <a:r>
              <a:rPr lang="en-US" dirty="0" smtClean="0"/>
              <a:t>tan(x)		- tangent of x</a:t>
            </a:r>
          </a:p>
          <a:p>
            <a:pPr algn="l"/>
            <a:r>
              <a:rPr lang="en-US" dirty="0" err="1" smtClean="0"/>
              <a:t>cosh</a:t>
            </a:r>
            <a:r>
              <a:rPr lang="en-US" dirty="0" smtClean="0"/>
              <a:t>(x)	- Hyperbolic cosine of x</a:t>
            </a:r>
          </a:p>
          <a:p>
            <a:pPr algn="l"/>
            <a:r>
              <a:rPr lang="en-US" dirty="0" err="1" smtClean="0"/>
              <a:t>sinh</a:t>
            </a:r>
            <a:r>
              <a:rPr lang="en-US" dirty="0" smtClean="0"/>
              <a:t>(x)		- Hyperbolic sine of x</a:t>
            </a:r>
          </a:p>
          <a:p>
            <a:pPr algn="l"/>
            <a:r>
              <a:rPr lang="en-US" dirty="0" err="1" smtClean="0"/>
              <a:t>tanh</a:t>
            </a:r>
            <a:r>
              <a:rPr lang="en-US" dirty="0" smtClean="0"/>
              <a:t>(x)	- Hyperbolic tangent of x</a:t>
            </a:r>
          </a:p>
          <a:p>
            <a:pPr algn="l"/>
            <a:r>
              <a:rPr lang="en-US" dirty="0" smtClean="0"/>
              <a:t>ceil(x)		- rounded up to the nearest integer</a:t>
            </a:r>
          </a:p>
          <a:p>
            <a:pPr algn="l"/>
            <a:r>
              <a:rPr lang="en-US" dirty="0" smtClean="0"/>
              <a:t>exp(x)		- e to the x power</a:t>
            </a:r>
          </a:p>
          <a:p>
            <a:pPr algn="l"/>
            <a:r>
              <a:rPr lang="en-US" dirty="0" err="1" smtClean="0"/>
              <a:t>fabs</a:t>
            </a:r>
            <a:r>
              <a:rPr lang="en-US" dirty="0" smtClean="0"/>
              <a:t>(x)		- absolute value of x</a:t>
            </a:r>
          </a:p>
          <a:p>
            <a:pPr algn="l"/>
            <a:r>
              <a:rPr lang="en-US" dirty="0" smtClean="0"/>
              <a:t>floor(x)	- rounded down to the nearest integer.</a:t>
            </a:r>
          </a:p>
          <a:p>
            <a:pPr algn="l"/>
            <a:r>
              <a:rPr lang="en-US" dirty="0" err="1" smtClean="0"/>
              <a:t>fmod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	- remainder of x/y</a:t>
            </a:r>
          </a:p>
          <a:p>
            <a:pPr algn="l"/>
            <a:r>
              <a:rPr lang="en-US" dirty="0" err="1" smtClean="0"/>
              <a:t>pow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	- x to the power y</a:t>
            </a:r>
          </a:p>
          <a:p>
            <a:pPr algn="l"/>
            <a:r>
              <a:rPr lang="en-US" dirty="0" err="1" smtClean="0"/>
              <a:t>sqrt</a:t>
            </a:r>
            <a:r>
              <a:rPr lang="en-US" dirty="0" smtClean="0"/>
              <a:t>(x)		- square root of x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C3CB3D5A-E477-4B9E-9210-F23D1351C51C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0480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3200" dirty="0" smtClean="0">
              <a:latin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82296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altLang="en-US" sz="1800"/>
          </a:p>
        </p:txBody>
      </p:sp>
      <p:sp>
        <p:nvSpPr>
          <p:cNvPr id="7" name="Rectangle 6"/>
          <p:cNvSpPr/>
          <p:nvPr/>
        </p:nvSpPr>
        <p:spPr>
          <a:xfrm rot="19850273">
            <a:off x="978127" y="2320538"/>
            <a:ext cx="70679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adley Hand ITC" pitchFamily="66" charset="0"/>
              </a:rPr>
              <a:t>THANK YOU </a:t>
            </a:r>
            <a:endParaRPr lang="en-US" sz="88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9F4D7BE-20F7-4B9F-A07E-F3C430446AAA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7" y="685800"/>
            <a:ext cx="9021763" cy="57769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4800" y="0"/>
            <a:ext cx="449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en-US" sz="4000" dirty="0" smtClean="0">
                <a:latin typeface="Arial" charset="0"/>
              </a:rPr>
              <a:t>Sample program</a:t>
            </a:r>
            <a:endParaRPr lang="en-US" altLang="en-US" sz="4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 smtClean="0"/>
              <a:t>We must develop the habit of writing program in lower case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Braces are used to group the statements and mark the beginning and end of function or block.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Proper indentation of braces makes the program easier to read.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We may group statements together in one line . For </a:t>
            </a:r>
            <a:r>
              <a:rPr lang="en-US" dirty="0" err="1" smtClean="0"/>
              <a:t>Eg</a:t>
            </a:r>
            <a:r>
              <a:rPr lang="en-US" dirty="0" smtClean="0"/>
              <a:t>:</a:t>
            </a:r>
          </a:p>
          <a:p>
            <a:pPr marL="457200" indent="-457200" algn="l"/>
            <a:r>
              <a:rPr lang="en-US" dirty="0" smtClean="0"/>
              <a:t>		a=b; x=y+1; z=</a:t>
            </a:r>
            <a:r>
              <a:rPr lang="en-US" dirty="0" err="1" smtClean="0"/>
              <a:t>a+x</a:t>
            </a:r>
            <a:r>
              <a:rPr lang="en-US" dirty="0" smtClean="0"/>
              <a:t>;</a:t>
            </a:r>
          </a:p>
          <a:p>
            <a:pPr marL="457200" indent="-457200" algn="l"/>
            <a:r>
              <a:rPr lang="en-US" dirty="0" smtClean="0"/>
              <a:t>5.  Use comments wherever required. It makes better understanding.</a:t>
            </a:r>
          </a:p>
          <a:p>
            <a:pPr marL="457200" indent="-457200" algn="l">
              <a:buAutoNum type="arabicPeriod"/>
            </a:pP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9F4D7BE-20F7-4B9F-A07E-F3C430446AA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3180614" cy="52322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800" i="1" u="sng" dirty="0" smtClean="0"/>
              <a:t>Programming Style</a:t>
            </a:r>
            <a:endParaRPr lang="en-US" altLang="en-US" sz="2800" i="1" u="sn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19F4D7BE-20F7-4B9F-A07E-F3C430446AA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3783408" cy="52322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2800" i="1" u="sng" dirty="0" smtClean="0"/>
              <a:t>Execution of C program</a:t>
            </a:r>
            <a:endParaRPr lang="en-US" altLang="en-US" sz="2800" i="1" u="sng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Prepared  By:  T.Anandhi(Guest Lecturer),dept. of Comp.Sc, PAC,Cuddalore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9906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 smtClean="0"/>
              <a:t>Create the source program.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Compiling the program into object code.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Linking the program with functions needed.</a:t>
            </a:r>
          </a:p>
          <a:p>
            <a:pPr marL="457200" indent="-457200" algn="l">
              <a:buAutoNum type="arabicPeriod"/>
            </a:pPr>
            <a:r>
              <a:rPr lang="en-US" dirty="0" smtClean="0"/>
              <a:t>Executing the program</a:t>
            </a:r>
          </a:p>
          <a:p>
            <a:pPr marL="457200" indent="-457200" algn="l">
              <a:buAutoNum type="arabicPeriod"/>
            </a:pPr>
            <a:endParaRPr lang="en-US" dirty="0" smtClean="0"/>
          </a:p>
          <a:p>
            <a:pPr marL="457200" indent="-457200" algn="l"/>
            <a:r>
              <a:rPr lang="en-US" dirty="0" smtClean="0"/>
              <a:t>	 </a:t>
            </a:r>
          </a:p>
          <a:p>
            <a:pPr marL="457200" indent="-457200" algn="l"/>
            <a:endParaRPr lang="en-US" dirty="0" smtClean="0"/>
          </a:p>
          <a:p>
            <a:pPr marL="457200" indent="-457200" algn="l"/>
            <a:r>
              <a:rPr lang="en-US" dirty="0" smtClean="0"/>
              <a:t>	Whatever the Operating System(OS) The above steps are same.</a:t>
            </a:r>
          </a:p>
          <a:p>
            <a:pPr marL="457200" indent="-457200" algn="l"/>
            <a:endParaRPr lang="en-US" dirty="0" smtClean="0"/>
          </a:p>
          <a:p>
            <a:pPr marL="457200" indent="-457200" algn="l"/>
            <a:r>
              <a:rPr lang="en-US" dirty="0" smtClean="0"/>
              <a:t>	(Operating System is a program which controls entire operation of the system. Two popular OS are Unix and MS-DOS.)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2899</TotalTime>
  <Words>1901</Words>
  <Application>Microsoft PowerPoint</Application>
  <PresentationFormat>On-screen Show (4:3)</PresentationFormat>
  <Paragraphs>691</Paragraphs>
  <Slides>67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Blends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Admin</cp:lastModifiedBy>
  <cp:revision>336</cp:revision>
  <dcterms:created xsi:type="dcterms:W3CDTF">2000-01-15T04:50:39Z</dcterms:created>
  <dcterms:modified xsi:type="dcterms:W3CDTF">2020-12-07T12:54:17Z</dcterms:modified>
</cp:coreProperties>
</file>